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378" r:id="rId5"/>
    <p:sldId id="404" r:id="rId6"/>
    <p:sldId id="397" r:id="rId7"/>
    <p:sldId id="401" r:id="rId8"/>
    <p:sldId id="398" r:id="rId9"/>
    <p:sldId id="402" r:id="rId10"/>
    <p:sldId id="341" r:id="rId11"/>
    <p:sldId id="316" r:id="rId12"/>
    <p:sldId id="318" r:id="rId13"/>
    <p:sldId id="342" r:id="rId14"/>
    <p:sldId id="335" r:id="rId15"/>
    <p:sldId id="343" r:id="rId16"/>
    <p:sldId id="348" r:id="rId17"/>
    <p:sldId id="349" r:id="rId18"/>
    <p:sldId id="350" r:id="rId19"/>
    <p:sldId id="327" r:id="rId20"/>
    <p:sldId id="355" r:id="rId21"/>
    <p:sldId id="356" r:id="rId22"/>
    <p:sldId id="357" r:id="rId23"/>
    <p:sldId id="358" r:id="rId24"/>
    <p:sldId id="331" r:id="rId25"/>
    <p:sldId id="359" r:id="rId26"/>
    <p:sldId id="364" r:id="rId27"/>
    <p:sldId id="365" r:id="rId28"/>
    <p:sldId id="366" r:id="rId29"/>
    <p:sldId id="403" r:id="rId30"/>
    <p:sldId id="393" r:id="rId31"/>
    <p:sldId id="394" r:id="rId32"/>
    <p:sldId id="310" r:id="rId33"/>
    <p:sldId id="3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79E"/>
    <a:srgbClr val="56B1C9"/>
    <a:srgbClr val="78953D"/>
    <a:srgbClr val="A1BF64"/>
    <a:srgbClr val="325886"/>
    <a:srgbClr val="7BA1CE"/>
    <a:srgbClr val="3E6AA0"/>
    <a:srgbClr val="759BC9"/>
    <a:srgbClr val="5A88BF"/>
    <a:srgbClr val="2F5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6" autoAdjust="0"/>
    <p:restoredTop sz="94502" autoAdjust="0"/>
  </p:normalViewPr>
  <p:slideViewPr>
    <p:cSldViewPr snapToGrid="0">
      <p:cViewPr varScale="1">
        <p:scale>
          <a:sx n="99" d="100"/>
          <a:sy n="99" d="100"/>
        </p:scale>
        <p:origin x="41" y="13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7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4D799-7F02-421C-BFB7-4F7C55649D28}" type="datetimeFigureOut">
              <a:rPr lang="en-AU" smtClean="0"/>
              <a:t>18/03/2020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793C-A291-4E14-9CBB-41AEE11DD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806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B17ED-D6FF-48E2-9758-8F57E270FD4E}" type="datetimeFigureOut">
              <a:rPr lang="en-AU" smtClean="0"/>
              <a:t>18/03/2020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7EDA8-158F-42FB-85AD-E363F2C9FA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9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7EDA8-158F-42FB-85AD-E363F2C9FAB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81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t="39790" r="29670" b="51833"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40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9" t="34389" r="20782" b="42684"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pic>
        <p:nvPicPr>
          <p:cNvPr id="12" name="Picture 11" descr="Template bar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35053" r="9882" b="58318"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7194" y="6386831"/>
            <a:ext cx="551605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858585"/>
                </a:solidFill>
              </a:defRPr>
            </a:lvl1pPr>
          </a:lstStyle>
          <a:p>
            <a:fld id="{4ABE088D-7AA6-B04C-B14E-E07EC0BDA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t="39790" r="29670" b="51833"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43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t="39790" r="29670" b="51833"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68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pic>
        <p:nvPicPr>
          <p:cNvPr id="7" name="Picture 6" descr="Template bar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35053" r="9882" b="58318"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7194" y="6386831"/>
            <a:ext cx="551605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858585"/>
                </a:solidFill>
              </a:defRPr>
            </a:lvl1pPr>
          </a:lstStyle>
          <a:p>
            <a:fld id="{4ABE088D-7AA6-B04C-B14E-E07EC0BDA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St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35053" r="9882" b="58318"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848438" y="6437744"/>
            <a:ext cx="7512289" cy="234209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©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2017 Human Synergistics International. All rights reserved. Research and </a:t>
            </a:r>
            <a:r>
              <a:rPr lang="en-US" sz="700" b="0" i="0" kern="1200" baseline="0" dirty="0">
                <a:solidFill>
                  <a:srgbClr val="858585"/>
                </a:solidFill>
                <a:latin typeface="always * forever"/>
                <a:ea typeface="+mj-ea"/>
                <a:cs typeface="always * forever"/>
              </a:rPr>
              <a:t>development</a:t>
            </a:r>
            <a:r>
              <a:rPr lang="en-US" sz="700" baseline="0" dirty="0">
                <a:solidFill>
                  <a:srgbClr val="858585"/>
                </a:solidFill>
                <a:latin typeface="always * forever"/>
                <a:ea typeface="+mj-ea"/>
                <a:cs typeface="always * forever"/>
              </a:rPr>
              <a:t> by 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Robert A. Cooke </a:t>
            </a:r>
            <a:r>
              <a:rPr lang="en-US" sz="700" baseline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Ph.D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 and J. Clayton Lafferty </a:t>
            </a:r>
            <a:r>
              <a:rPr lang="en-US" sz="700" baseline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Ph.D</a:t>
            </a:r>
            <a:endParaRPr lang="en-US" sz="700" baseline="0" dirty="0">
              <a:solidFill>
                <a:prstClr val="black">
                  <a:lumMod val="50000"/>
                  <a:lumOff val="50000"/>
                </a:prstClr>
              </a:solidFill>
              <a:latin typeface="always * forever"/>
              <a:ea typeface="+mj-ea"/>
              <a:cs typeface="always * forever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7194" y="6386831"/>
            <a:ext cx="551605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858585"/>
                </a:solidFill>
              </a:defRPr>
            </a:lvl1pPr>
          </a:lstStyle>
          <a:p>
            <a:fld id="{4ABE088D-7AA6-B04C-B14E-E07EC0BDA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1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t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35053" r="9882" b="58318"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848438" y="6437744"/>
            <a:ext cx="7512289" cy="234209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©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2017 Human Synergistics International. All rights reserved. Research and </a:t>
            </a:r>
            <a:r>
              <a:rPr lang="en-US" sz="700" b="0" i="0" kern="1200" baseline="0" dirty="0">
                <a:solidFill>
                  <a:srgbClr val="858585"/>
                </a:solidFill>
                <a:latin typeface="always * forever"/>
                <a:ea typeface="+mj-ea"/>
                <a:cs typeface="always * forever"/>
              </a:rPr>
              <a:t>development</a:t>
            </a:r>
            <a:r>
              <a:rPr lang="en-US" sz="700" baseline="0" dirty="0">
                <a:solidFill>
                  <a:srgbClr val="858585"/>
                </a:solidFill>
                <a:latin typeface="always * forever"/>
                <a:ea typeface="+mj-ea"/>
                <a:cs typeface="always * forever"/>
              </a:rPr>
              <a:t> by 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Robert A. Cooke </a:t>
            </a:r>
            <a:r>
              <a:rPr lang="en-US" sz="700" baseline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Ph.D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 and J. Clayton Lafferty </a:t>
            </a:r>
            <a:r>
              <a:rPr lang="en-US" sz="700" baseline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Ph.D</a:t>
            </a:r>
            <a:endParaRPr lang="en-US" sz="700" baseline="0" dirty="0">
              <a:solidFill>
                <a:prstClr val="black">
                  <a:lumMod val="50000"/>
                  <a:lumOff val="50000"/>
                </a:prstClr>
              </a:solidFill>
              <a:latin typeface="always * forever"/>
              <a:ea typeface="+mj-ea"/>
              <a:cs typeface="always * forever"/>
            </a:endParaRPr>
          </a:p>
        </p:txBody>
      </p:sp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9" t="34389" r="20782" b="42684"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11238012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7194" y="6386831"/>
            <a:ext cx="551605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858585"/>
                </a:solidFill>
              </a:defRPr>
            </a:lvl1pPr>
          </a:lstStyle>
          <a:p>
            <a:fld id="{4ABE088D-7AA6-B04C-B14E-E07EC0BDA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9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pl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35053" r="9882" b="58318"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848438" y="6437744"/>
            <a:ext cx="7512289" cy="234209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©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2017 Human Synergistics International. All rights reserved. Research and </a:t>
            </a:r>
            <a:r>
              <a:rPr lang="en-US" sz="700" b="0" i="0" kern="1200" baseline="0" dirty="0">
                <a:solidFill>
                  <a:srgbClr val="858585"/>
                </a:solidFill>
                <a:latin typeface="always * forever"/>
                <a:ea typeface="+mj-ea"/>
                <a:cs typeface="always * forever"/>
              </a:rPr>
              <a:t>development</a:t>
            </a:r>
            <a:r>
              <a:rPr lang="en-US" sz="700" baseline="0" dirty="0">
                <a:solidFill>
                  <a:srgbClr val="858585"/>
                </a:solidFill>
                <a:latin typeface="always * forever"/>
                <a:ea typeface="+mj-ea"/>
                <a:cs typeface="always * forever"/>
              </a:rPr>
              <a:t> by 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Robert A. Cooke </a:t>
            </a:r>
            <a:r>
              <a:rPr lang="en-US" sz="700" baseline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Ph.D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 and J. Clayton Lafferty </a:t>
            </a:r>
            <a:r>
              <a:rPr lang="en-US" sz="700" baseline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Ph.D</a:t>
            </a:r>
            <a:endParaRPr lang="en-US" sz="700" baseline="0" dirty="0">
              <a:solidFill>
                <a:prstClr val="black">
                  <a:lumMod val="50000"/>
                  <a:lumOff val="50000"/>
                </a:prstClr>
              </a:solidFill>
              <a:latin typeface="always * forever"/>
              <a:ea typeface="+mj-ea"/>
              <a:cs typeface="always * forever"/>
            </a:endParaRPr>
          </a:p>
        </p:txBody>
      </p:sp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9" t="34389" r="20782" b="42684"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955632" y="1278203"/>
            <a:ext cx="5626768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7194" y="6386831"/>
            <a:ext cx="551605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858585"/>
                </a:solidFill>
              </a:defRPr>
            </a:lvl1pPr>
          </a:lstStyle>
          <a:p>
            <a:fld id="{4ABE088D-7AA6-B04C-B14E-E07EC0BDA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Spl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35053" r="9882" b="58318"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848438" y="6437744"/>
            <a:ext cx="7512289" cy="234209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©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2017 Human Synergistics International. All rights reserved. Research and </a:t>
            </a:r>
            <a:r>
              <a:rPr lang="en-US" sz="700" b="0" i="0" kern="1200" baseline="0" dirty="0">
                <a:solidFill>
                  <a:srgbClr val="858585"/>
                </a:solidFill>
                <a:latin typeface="always * forever"/>
                <a:ea typeface="+mj-ea"/>
                <a:cs typeface="always * forever"/>
              </a:rPr>
              <a:t>development</a:t>
            </a:r>
            <a:r>
              <a:rPr lang="en-US" sz="700" baseline="0" dirty="0">
                <a:solidFill>
                  <a:srgbClr val="858585"/>
                </a:solidFill>
                <a:latin typeface="always * forever"/>
                <a:ea typeface="+mj-ea"/>
                <a:cs typeface="always * forever"/>
              </a:rPr>
              <a:t> by 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Robert A. Cooke </a:t>
            </a:r>
            <a:r>
              <a:rPr lang="en-US" sz="700" baseline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Ph.D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 and J. Clayton Lafferty </a:t>
            </a:r>
            <a:r>
              <a:rPr lang="en-US" sz="700" baseline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Ph.D</a:t>
            </a:r>
            <a:endParaRPr lang="en-US" sz="700" baseline="0" dirty="0">
              <a:solidFill>
                <a:prstClr val="black">
                  <a:lumMod val="50000"/>
                  <a:lumOff val="50000"/>
                </a:prstClr>
              </a:solidFill>
              <a:latin typeface="always * forever"/>
              <a:ea typeface="+mj-ea"/>
              <a:cs typeface="always * forever"/>
            </a:endParaRPr>
          </a:p>
        </p:txBody>
      </p:sp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9" t="34389" r="20782" b="42684"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5642755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7194" y="6386831"/>
            <a:ext cx="551605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858585"/>
                </a:solidFill>
              </a:defRPr>
            </a:lvl1pPr>
          </a:lstStyle>
          <a:p>
            <a:fld id="{4ABE088D-7AA6-B04C-B14E-E07EC0BDA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35053" r="9882" b="58318"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848438" y="6437744"/>
            <a:ext cx="7512289" cy="234209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©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2017 Human Synergistics International. All rights reserved. Research and </a:t>
            </a:r>
            <a:r>
              <a:rPr lang="en-US" sz="700" b="0" i="0" kern="1200" baseline="0" dirty="0">
                <a:solidFill>
                  <a:srgbClr val="858585"/>
                </a:solidFill>
                <a:latin typeface="always * forever"/>
                <a:ea typeface="+mj-ea"/>
                <a:cs typeface="always * forever"/>
              </a:rPr>
              <a:t>development</a:t>
            </a:r>
            <a:r>
              <a:rPr lang="en-US" sz="700" baseline="0" dirty="0">
                <a:solidFill>
                  <a:srgbClr val="858585"/>
                </a:solidFill>
                <a:latin typeface="always * forever"/>
                <a:ea typeface="+mj-ea"/>
                <a:cs typeface="always * forever"/>
              </a:rPr>
              <a:t> by 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Robert A. Cooke </a:t>
            </a:r>
            <a:r>
              <a:rPr lang="en-US" sz="700" baseline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Ph.D</a:t>
            </a:r>
            <a:r>
              <a:rPr lang="en-US" sz="7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 and J. Clayton Lafferty </a:t>
            </a:r>
            <a:r>
              <a:rPr lang="en-US" sz="700" baseline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j-ea"/>
                <a:cs typeface="always * forever"/>
              </a:rPr>
              <a:t>Ph.D</a:t>
            </a:r>
            <a:endParaRPr lang="en-US" sz="700" baseline="0" dirty="0">
              <a:solidFill>
                <a:prstClr val="black">
                  <a:lumMod val="50000"/>
                  <a:lumOff val="50000"/>
                </a:prstClr>
              </a:solidFill>
              <a:latin typeface="always * forever"/>
              <a:ea typeface="+mj-ea"/>
              <a:cs typeface="always * forever"/>
            </a:endParaRPr>
          </a:p>
        </p:txBody>
      </p:sp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9" t="34389" r="20782" b="42684"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11238012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7194" y="6386831"/>
            <a:ext cx="551605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858585"/>
                </a:solidFill>
              </a:defRPr>
            </a:lvl1pPr>
          </a:lstStyle>
          <a:p>
            <a:fld id="{4ABE088D-7AA6-B04C-B14E-E07EC0BDA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14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701" r:id="rId3"/>
    <p:sldLayoutId id="2147483711" r:id="rId4"/>
    <p:sldLayoutId id="2147483714" r:id="rId5"/>
    <p:sldLayoutId id="2147483662" r:id="rId6"/>
    <p:sldLayoutId id="2147483703" r:id="rId7"/>
    <p:sldLayoutId id="2147483713" r:id="rId8"/>
    <p:sldLayoutId id="2147483704" r:id="rId9"/>
    <p:sldLayoutId id="2147483715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</a:t>
            </a:r>
            <a:r>
              <a:rPr lang="en-AU" i="1" dirty="0"/>
              <a:t>Life Styles Inventory</a:t>
            </a:r>
            <a:r>
              <a:rPr lang="en-AU" dirty="0"/>
              <a:t>™ (LSI)</a:t>
            </a:r>
          </a:p>
        </p:txBody>
      </p:sp>
    </p:spTree>
    <p:extLst>
      <p:ext uri="{BB962C8B-B14F-4D97-AF65-F5344CB8AC3E}">
        <p14:creationId xmlns:p14="http://schemas.microsoft.com/office/powerpoint/2010/main" val="10857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4000" dirty="0"/>
              <a:t>The Circumplex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2357" y="4269690"/>
            <a:ext cx="3237127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80964" indent="-380964" defTabSz="914377">
              <a:buClr>
                <a:srgbClr val="1F497D">
                  <a:lumMod val="60000"/>
                  <a:lumOff val="40000"/>
                </a:srgbClr>
              </a:buClr>
              <a:buFont typeface="Arial"/>
              <a:buChar char="•"/>
            </a:pPr>
            <a:r>
              <a:rPr lang="en-A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Accomplish goals</a:t>
            </a:r>
          </a:p>
          <a:p>
            <a:pPr marL="380964" indent="-380964" defTabSz="914377">
              <a:lnSpc>
                <a:spcPct val="130000"/>
              </a:lnSpc>
              <a:buClr>
                <a:srgbClr val="1F497D">
                  <a:lumMod val="60000"/>
                  <a:lumOff val="40000"/>
                </a:srgbClr>
              </a:buClr>
              <a:buFont typeface="Arial"/>
              <a:buChar char="•"/>
            </a:pPr>
            <a:r>
              <a:rPr lang="en-A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Strive</a:t>
            </a:r>
          </a:p>
          <a:p>
            <a:pPr marL="380964" indent="-380964" defTabSz="914377">
              <a:lnSpc>
                <a:spcPct val="130000"/>
              </a:lnSpc>
              <a:buClr>
                <a:srgbClr val="1F497D">
                  <a:lumMod val="60000"/>
                  <a:lumOff val="40000"/>
                </a:srgbClr>
              </a:buClr>
              <a:buFont typeface="Arial"/>
              <a:buChar char="•"/>
            </a:pPr>
            <a:r>
              <a:rPr lang="en-A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Work well with others</a:t>
            </a:r>
          </a:p>
          <a:p>
            <a:pPr marL="380964" indent="-380964" defTabSz="914377">
              <a:lnSpc>
                <a:spcPct val="130000"/>
              </a:lnSpc>
              <a:buClr>
                <a:srgbClr val="1F497D">
                  <a:lumMod val="60000"/>
                  <a:lumOff val="40000"/>
                </a:srgbClr>
              </a:buClr>
              <a:buFont typeface="Arial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Innovation &amp; creativity</a:t>
            </a:r>
          </a:p>
          <a:p>
            <a:pPr marL="380964" indent="-380964" defTabSz="914377">
              <a:lnSpc>
                <a:spcPct val="130000"/>
              </a:lnSpc>
              <a:buClr>
                <a:srgbClr val="1F497D">
                  <a:lumMod val="60000"/>
                  <a:lumOff val="40000"/>
                </a:srgbClr>
              </a:buClr>
              <a:buFont typeface="Arial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Develop others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90545" y="4296326"/>
            <a:ext cx="3237127" cy="178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80964" indent="-380964" defTabSz="914377">
              <a:lnSpc>
                <a:spcPct val="90000"/>
              </a:lnSpc>
              <a:buClr>
                <a:srgbClr val="008000"/>
              </a:buClr>
              <a:buFont typeface="Arial"/>
              <a:buChar char="•"/>
            </a:pPr>
            <a:r>
              <a:rPr lang="en-A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Keep out of trouble</a:t>
            </a:r>
          </a:p>
          <a:p>
            <a:pPr marL="380964" indent="-380964" defTabSz="914377">
              <a:lnSpc>
                <a:spcPct val="130000"/>
              </a:lnSpc>
              <a:buClr>
                <a:srgbClr val="008000"/>
              </a:buClr>
              <a:buFont typeface="Arial"/>
              <a:buChar char="•"/>
            </a:pPr>
            <a:r>
              <a:rPr lang="en-A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Just do</a:t>
            </a:r>
          </a:p>
          <a:p>
            <a:pPr marL="380964" indent="-380964" defTabSz="914377">
              <a:lnSpc>
                <a:spcPct val="13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Avoid conflict</a:t>
            </a:r>
          </a:p>
          <a:p>
            <a:pPr marL="380964" indent="-380964" defTabSz="914377">
              <a:lnSpc>
                <a:spcPct val="13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Follow the rules</a:t>
            </a:r>
          </a:p>
          <a:p>
            <a:pPr marL="380964" indent="-380964" defTabSz="914377">
              <a:lnSpc>
                <a:spcPct val="130000"/>
              </a:lnSpc>
              <a:buClr>
                <a:srgbClr val="008000"/>
              </a:buClr>
              <a:buFont typeface="Arial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Don’t rock the boat</a:t>
            </a:r>
            <a:endParaRPr lang="en-AU" sz="1800" b="0" dirty="0">
              <a:solidFill>
                <a:schemeClr val="tx1">
                  <a:lumMod val="75000"/>
                  <a:lumOff val="25000"/>
                </a:schemeClr>
              </a:solidFill>
              <a:latin typeface="always * forever"/>
              <a:cs typeface="always * forever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08731" y="4296326"/>
            <a:ext cx="3237127" cy="178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80964" indent="-380964" defTabSz="914377">
              <a:lnSpc>
                <a:spcPct val="90000"/>
              </a:lnSpc>
              <a:buClr>
                <a:srgbClr val="FF0000"/>
              </a:buClr>
              <a:buFont typeface="Arial"/>
              <a:buChar char="•"/>
            </a:pPr>
            <a:r>
              <a:rPr lang="en-A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Prove yourself</a:t>
            </a:r>
          </a:p>
          <a:p>
            <a:pPr marL="380964" indent="-380964" defTabSz="914377">
              <a:lnSpc>
                <a:spcPct val="130000"/>
              </a:lnSpc>
              <a:buClr>
                <a:srgbClr val="FF0000"/>
              </a:buClr>
              <a:buFont typeface="Arial"/>
              <a:buChar char="•"/>
            </a:pPr>
            <a:r>
              <a:rPr lang="en-A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Look good</a:t>
            </a:r>
          </a:p>
          <a:p>
            <a:pPr marL="380964" indent="-380964" defTabSz="914377">
              <a:lnSpc>
                <a:spcPct val="13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Critique ideas and others</a:t>
            </a:r>
          </a:p>
          <a:p>
            <a:pPr marL="380964" indent="-380964" defTabSz="914377">
              <a:lnSpc>
                <a:spcPct val="13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Control</a:t>
            </a:r>
          </a:p>
          <a:p>
            <a:pPr marL="380964" indent="-380964" defTabSz="914377">
              <a:lnSpc>
                <a:spcPct val="13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Dominate</a:t>
            </a:r>
            <a:endParaRPr lang="en-AU" sz="1800" b="0" dirty="0">
              <a:solidFill>
                <a:schemeClr val="tx1">
                  <a:lumMod val="75000"/>
                  <a:lumOff val="25000"/>
                </a:schemeClr>
              </a:solidFill>
              <a:latin typeface="always * forever"/>
              <a:cs typeface="always * forev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08730" y="3888832"/>
            <a:ext cx="3614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buClr>
                <a:srgbClr val="1F497D">
                  <a:lumMod val="60000"/>
                  <a:lumOff val="40000"/>
                </a:srgbClr>
              </a:buClr>
            </a:pPr>
            <a:r>
              <a:rPr lang="en-AU" sz="2000" dirty="0">
                <a:solidFill>
                  <a:srgbClr val="FF0000"/>
                </a:solidFill>
                <a:latin typeface="HelveticaNeueLT Pro 75 Bd"/>
                <a:cs typeface="HelveticaNeueLT Pro 75 Bd"/>
              </a:rPr>
              <a:t>Aggressive/Defensive</a:t>
            </a:r>
            <a:r>
              <a:rPr lang="en-AU" sz="2000" b="1" dirty="0">
                <a:solidFill>
                  <a:srgbClr val="595959"/>
                </a:solidFill>
                <a:latin typeface="Helvetica Neue"/>
                <a:cs typeface="Helvetica Neue"/>
              </a:rPr>
              <a:t>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Styles</a:t>
            </a:r>
            <a:endParaRPr lang="en-NZ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lways * forever"/>
              <a:cs typeface="always * forev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0543" y="3888832"/>
            <a:ext cx="328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buClr>
                <a:srgbClr val="1F497D">
                  <a:lumMod val="60000"/>
                  <a:lumOff val="40000"/>
                </a:srgbClr>
              </a:buClr>
            </a:pPr>
            <a:r>
              <a:rPr lang="en-AU" sz="2000" dirty="0">
                <a:solidFill>
                  <a:srgbClr val="008000"/>
                </a:solidFill>
                <a:latin typeface="HelveticaNeueLT Pro 75 Bd"/>
                <a:cs typeface="HelveticaNeueLT Pro 75 Bd"/>
              </a:rPr>
              <a:t>Passive/Defensive</a:t>
            </a:r>
            <a:r>
              <a:rPr lang="en-AU" sz="2000" b="1" dirty="0">
                <a:solidFill>
                  <a:srgbClr val="595959"/>
                </a:solidFill>
                <a:latin typeface="Helvetica Neue"/>
                <a:cs typeface="Helvetica Neue"/>
              </a:rPr>
              <a:t>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2355" y="3888832"/>
            <a:ext cx="2932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buClr>
                <a:srgbClr val="1F497D">
                  <a:lumMod val="60000"/>
                  <a:lumOff val="40000"/>
                </a:srgbClr>
              </a:buClr>
            </a:pPr>
            <a:r>
              <a:rPr lang="en-AU" sz="2000" dirty="0">
                <a:solidFill>
                  <a:srgbClr val="497EE1"/>
                </a:solidFill>
                <a:latin typeface="Helvetica Neue"/>
                <a:cs typeface="Helvetica Neue"/>
              </a:rPr>
              <a:t>Constructive</a:t>
            </a:r>
            <a:r>
              <a:rPr lang="en-AU" sz="2000" b="1" dirty="0">
                <a:solidFill>
                  <a:srgbClr val="595959"/>
                </a:solidFill>
                <a:latin typeface="Helvetica Neue"/>
                <a:cs typeface="Helvetica Neue"/>
              </a:rPr>
              <a:t> </a:t>
            </a:r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61" y="998660"/>
            <a:ext cx="2656771" cy="2831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5" y="998660"/>
            <a:ext cx="2656771" cy="28311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58" y="998660"/>
            <a:ext cx="2656771" cy="28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The Constructive Cluster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Achievement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Self-Actualizing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Humanistic-Encouraging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Affiliative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/>
          </a:p>
          <a:p>
            <a:r>
              <a:rPr lang="en-AU" sz="2800" i="1" dirty="0"/>
              <a:t>Members interact with others and approach tasks in ways that will help them to meet their higher-order satisfaction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2" y="1285765"/>
            <a:ext cx="4609507" cy="4912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2" y="1257920"/>
            <a:ext cx="4609507" cy="49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Constructive Styles – Achievement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Achieving self-set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Believing that individual effort is important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Accepting and sharing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Taking on challenging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Providing insight in diagnosing problems</a:t>
            </a:r>
            <a:endParaRPr lang="en-AU" sz="4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5" descr="W:\HS OPERATIONS\Circs with Embedded Logos\AchievementCircWithFo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4" y="1286406"/>
            <a:ext cx="4322762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Constructive Styles – Self-Actualizing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Showing a strong commitment to the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Receptiveness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Being a creative problem-solver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Lack of defensiveness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Showing self respect achieving self-set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W:\HS OPERATIONS\Circs with Embedded Logos\Self-ActCircWithFo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4" y="1286406"/>
            <a:ext cx="4335908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4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8445" y="381290"/>
            <a:ext cx="10961515" cy="704088"/>
          </a:xfrm>
        </p:spPr>
        <p:txBody>
          <a:bodyPr/>
          <a:lstStyle/>
          <a:p>
            <a:r>
              <a:rPr lang="en-AU" sz="4000" dirty="0"/>
              <a:t>Constructive Styles - Humanistic-Encouraging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Encouraging growth and development in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Resolving conflicts constructively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Being trustworthy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Involving others in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Motivating by serving as a role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W:\HS OPERATIONS\Circs with Embedded Logos\HumanisticEncouragingCircWithFo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4" y="1286406"/>
            <a:ext cx="4335908" cy="433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9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Constructive Styles – Affiliative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Being cooperative and 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Showing genuine concern for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Accepting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01" y="1278203"/>
            <a:ext cx="4367914" cy="43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The Passive/Defensive Cluster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Approval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Conventional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Dependent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Avoidance</a:t>
            </a:r>
          </a:p>
          <a:p>
            <a:endParaRPr lang="en-AU" sz="2800" dirty="0"/>
          </a:p>
          <a:p>
            <a:r>
              <a:rPr lang="en-AU" sz="2800" i="1" dirty="0"/>
              <a:t>Members interact with people in ways that will not threaten their own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2" y="1278203"/>
            <a:ext cx="4609507" cy="49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Passive/Defensive Styles – Approval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Setting goals to please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Supporting those with the most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Agreeing with everyone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Reluctantly dealing with conflict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5" descr="W:\HS OPERATIONS\Circs with Embedded Logos\ApprovalCircWithFo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2" y="1278203"/>
            <a:ext cx="4519093" cy="451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4000" dirty="0"/>
              <a:t>Passive/Defensive Styles – Conventional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Treating rules as more important than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Following policies and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Being reliable and steady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Setting predictable goals and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5" descr="W:\HS OPERATIONS\Circs with Embedded Logos\ConventionalCircWithFo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0" y="1278203"/>
            <a:ext cx="4524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4000" dirty="0"/>
              <a:t>Passive/Defensive Styles – Dependent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Relying on others for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Being a good follower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Not challenging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Aiming to please everyone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5" descr="W:\HS OPERATIONS\Circs with Embedded Logos\DependentCircWithFo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2" y="1278203"/>
            <a:ext cx="4519093" cy="451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2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253973" y="1246890"/>
            <a:ext cx="3129506" cy="2738769"/>
          </a:xfrm>
          <a:custGeom>
            <a:avLst/>
            <a:gdLst>
              <a:gd name="connsiteX0" fmla="*/ 0 w 3441147"/>
              <a:gd name="connsiteY0" fmla="*/ 0 h 2675269"/>
              <a:gd name="connsiteX1" fmla="*/ 3441147 w 3441147"/>
              <a:gd name="connsiteY1" fmla="*/ 0 h 2675269"/>
              <a:gd name="connsiteX2" fmla="*/ 3441147 w 3441147"/>
              <a:gd name="connsiteY2" fmla="*/ 2675269 h 2675269"/>
              <a:gd name="connsiteX3" fmla="*/ 0 w 3441147"/>
              <a:gd name="connsiteY3" fmla="*/ 2675269 h 2675269"/>
              <a:gd name="connsiteX4" fmla="*/ 0 w 3441147"/>
              <a:gd name="connsiteY4" fmla="*/ 0 h 2675269"/>
              <a:gd name="connsiteX0" fmla="*/ 1473200 w 3441147"/>
              <a:gd name="connsiteY0" fmla="*/ 0 h 2687969"/>
              <a:gd name="connsiteX1" fmla="*/ 3441147 w 3441147"/>
              <a:gd name="connsiteY1" fmla="*/ 12700 h 2687969"/>
              <a:gd name="connsiteX2" fmla="*/ 3441147 w 3441147"/>
              <a:gd name="connsiteY2" fmla="*/ 2687969 h 2687969"/>
              <a:gd name="connsiteX3" fmla="*/ 0 w 3441147"/>
              <a:gd name="connsiteY3" fmla="*/ 2687969 h 2687969"/>
              <a:gd name="connsiteX4" fmla="*/ 1473200 w 3441147"/>
              <a:gd name="connsiteY4" fmla="*/ 0 h 2687969"/>
              <a:gd name="connsiteX0" fmla="*/ 1473200 w 3441147"/>
              <a:gd name="connsiteY0" fmla="*/ 0 h 2687969"/>
              <a:gd name="connsiteX1" fmla="*/ 3441147 w 3441147"/>
              <a:gd name="connsiteY1" fmla="*/ 12700 h 2687969"/>
              <a:gd name="connsiteX2" fmla="*/ 3441147 w 3441147"/>
              <a:gd name="connsiteY2" fmla="*/ 2687969 h 2687969"/>
              <a:gd name="connsiteX3" fmla="*/ 0 w 3441147"/>
              <a:gd name="connsiteY3" fmla="*/ 2687969 h 2687969"/>
              <a:gd name="connsiteX4" fmla="*/ 1473200 w 3441147"/>
              <a:gd name="connsiteY4" fmla="*/ 0 h 2687969"/>
              <a:gd name="connsiteX0" fmla="*/ 1270000 w 3237947"/>
              <a:gd name="connsiteY0" fmla="*/ 0 h 2687969"/>
              <a:gd name="connsiteX1" fmla="*/ 3237947 w 3237947"/>
              <a:gd name="connsiteY1" fmla="*/ 12700 h 2687969"/>
              <a:gd name="connsiteX2" fmla="*/ 3237947 w 3237947"/>
              <a:gd name="connsiteY2" fmla="*/ 2687969 h 2687969"/>
              <a:gd name="connsiteX3" fmla="*/ 0 w 3237947"/>
              <a:gd name="connsiteY3" fmla="*/ 1214769 h 2687969"/>
              <a:gd name="connsiteX4" fmla="*/ 1270000 w 3237947"/>
              <a:gd name="connsiteY4" fmla="*/ 0 h 2687969"/>
              <a:gd name="connsiteX0" fmla="*/ 1461323 w 3429270"/>
              <a:gd name="connsiteY0" fmla="*/ 0 h 2687969"/>
              <a:gd name="connsiteX1" fmla="*/ 3429270 w 3429270"/>
              <a:gd name="connsiteY1" fmla="*/ 12700 h 2687969"/>
              <a:gd name="connsiteX2" fmla="*/ 3429270 w 3429270"/>
              <a:gd name="connsiteY2" fmla="*/ 2687969 h 2687969"/>
              <a:gd name="connsiteX3" fmla="*/ 191323 w 3429270"/>
              <a:gd name="connsiteY3" fmla="*/ 1214769 h 2687969"/>
              <a:gd name="connsiteX4" fmla="*/ 506655 w 3429270"/>
              <a:gd name="connsiteY4" fmla="*/ 500285 h 2687969"/>
              <a:gd name="connsiteX5" fmla="*/ 1461323 w 3429270"/>
              <a:gd name="connsiteY5" fmla="*/ 0 h 2687969"/>
              <a:gd name="connsiteX0" fmla="*/ 1287700 w 3255647"/>
              <a:gd name="connsiteY0" fmla="*/ 0 h 2687969"/>
              <a:gd name="connsiteX1" fmla="*/ 3255647 w 3255647"/>
              <a:gd name="connsiteY1" fmla="*/ 12700 h 2687969"/>
              <a:gd name="connsiteX2" fmla="*/ 3255647 w 3255647"/>
              <a:gd name="connsiteY2" fmla="*/ 2687969 h 2687969"/>
              <a:gd name="connsiteX3" fmla="*/ 246300 w 3255647"/>
              <a:gd name="connsiteY3" fmla="*/ 1570369 h 2687969"/>
              <a:gd name="connsiteX4" fmla="*/ 333032 w 3255647"/>
              <a:gd name="connsiteY4" fmla="*/ 500285 h 2687969"/>
              <a:gd name="connsiteX5" fmla="*/ 1287700 w 3255647"/>
              <a:gd name="connsiteY5" fmla="*/ 0 h 2687969"/>
              <a:gd name="connsiteX0" fmla="*/ 1287700 w 3255647"/>
              <a:gd name="connsiteY0" fmla="*/ 0 h 2687969"/>
              <a:gd name="connsiteX1" fmla="*/ 2239647 w 3255647"/>
              <a:gd name="connsiteY1" fmla="*/ 25400 h 2687969"/>
              <a:gd name="connsiteX2" fmla="*/ 3255647 w 3255647"/>
              <a:gd name="connsiteY2" fmla="*/ 2687969 h 2687969"/>
              <a:gd name="connsiteX3" fmla="*/ 246300 w 3255647"/>
              <a:gd name="connsiteY3" fmla="*/ 1570369 h 2687969"/>
              <a:gd name="connsiteX4" fmla="*/ 333032 w 3255647"/>
              <a:gd name="connsiteY4" fmla="*/ 500285 h 2687969"/>
              <a:gd name="connsiteX5" fmla="*/ 1287700 w 3255647"/>
              <a:gd name="connsiteY5" fmla="*/ 0 h 2687969"/>
              <a:gd name="connsiteX0" fmla="*/ 1287700 w 3255647"/>
              <a:gd name="connsiteY0" fmla="*/ 0 h 2687969"/>
              <a:gd name="connsiteX1" fmla="*/ 2239647 w 3255647"/>
              <a:gd name="connsiteY1" fmla="*/ 25400 h 2687969"/>
              <a:gd name="connsiteX2" fmla="*/ 3255647 w 3255647"/>
              <a:gd name="connsiteY2" fmla="*/ 2687969 h 2687969"/>
              <a:gd name="connsiteX3" fmla="*/ 246300 w 3255647"/>
              <a:gd name="connsiteY3" fmla="*/ 1570369 h 2687969"/>
              <a:gd name="connsiteX4" fmla="*/ 333032 w 3255647"/>
              <a:gd name="connsiteY4" fmla="*/ 500285 h 2687969"/>
              <a:gd name="connsiteX5" fmla="*/ 1287700 w 3255647"/>
              <a:gd name="connsiteY5" fmla="*/ 0 h 2687969"/>
              <a:gd name="connsiteX0" fmla="*/ 1287700 w 3429108"/>
              <a:gd name="connsiteY0" fmla="*/ 0 h 2687969"/>
              <a:gd name="connsiteX1" fmla="*/ 2239647 w 3429108"/>
              <a:gd name="connsiteY1" fmla="*/ 25400 h 2687969"/>
              <a:gd name="connsiteX2" fmla="*/ 3038132 w 3429108"/>
              <a:gd name="connsiteY2" fmla="*/ 855885 h 2687969"/>
              <a:gd name="connsiteX3" fmla="*/ 3255647 w 3429108"/>
              <a:gd name="connsiteY3" fmla="*/ 2687969 h 2687969"/>
              <a:gd name="connsiteX4" fmla="*/ 246300 w 3429108"/>
              <a:gd name="connsiteY4" fmla="*/ 1570369 h 2687969"/>
              <a:gd name="connsiteX5" fmla="*/ 333032 w 3429108"/>
              <a:gd name="connsiteY5" fmla="*/ 500285 h 2687969"/>
              <a:gd name="connsiteX6" fmla="*/ 1287700 w 3429108"/>
              <a:gd name="connsiteY6" fmla="*/ 0 h 2687969"/>
              <a:gd name="connsiteX0" fmla="*/ 1287700 w 3068870"/>
              <a:gd name="connsiteY0" fmla="*/ 0 h 2814969"/>
              <a:gd name="connsiteX1" fmla="*/ 2239647 w 3068870"/>
              <a:gd name="connsiteY1" fmla="*/ 25400 h 2814969"/>
              <a:gd name="connsiteX2" fmla="*/ 3038132 w 3068870"/>
              <a:gd name="connsiteY2" fmla="*/ 855885 h 2814969"/>
              <a:gd name="connsiteX3" fmla="*/ 2214247 w 3068870"/>
              <a:gd name="connsiteY3" fmla="*/ 2814969 h 2814969"/>
              <a:gd name="connsiteX4" fmla="*/ 246300 w 3068870"/>
              <a:gd name="connsiteY4" fmla="*/ 1570369 h 2814969"/>
              <a:gd name="connsiteX5" fmla="*/ 333032 w 3068870"/>
              <a:gd name="connsiteY5" fmla="*/ 500285 h 2814969"/>
              <a:gd name="connsiteX6" fmla="*/ 1287700 w 3068870"/>
              <a:gd name="connsiteY6" fmla="*/ 0 h 2814969"/>
              <a:gd name="connsiteX0" fmla="*/ 1287700 w 3143955"/>
              <a:gd name="connsiteY0" fmla="*/ 0 h 2814969"/>
              <a:gd name="connsiteX1" fmla="*/ 2239647 w 3143955"/>
              <a:gd name="connsiteY1" fmla="*/ 25400 h 2814969"/>
              <a:gd name="connsiteX2" fmla="*/ 3038132 w 3143955"/>
              <a:gd name="connsiteY2" fmla="*/ 855885 h 2814969"/>
              <a:gd name="connsiteX3" fmla="*/ 3050831 w 3143955"/>
              <a:gd name="connsiteY3" fmla="*/ 1567085 h 2814969"/>
              <a:gd name="connsiteX4" fmla="*/ 2214247 w 3143955"/>
              <a:gd name="connsiteY4" fmla="*/ 2814969 h 2814969"/>
              <a:gd name="connsiteX5" fmla="*/ 246300 w 3143955"/>
              <a:gd name="connsiteY5" fmla="*/ 1570369 h 2814969"/>
              <a:gd name="connsiteX6" fmla="*/ 333032 w 3143955"/>
              <a:gd name="connsiteY6" fmla="*/ 500285 h 2814969"/>
              <a:gd name="connsiteX7" fmla="*/ 1287700 w 3143955"/>
              <a:gd name="connsiteY7" fmla="*/ 0 h 2814969"/>
              <a:gd name="connsiteX0" fmla="*/ 1287700 w 3143955"/>
              <a:gd name="connsiteY0" fmla="*/ 0 h 2814969"/>
              <a:gd name="connsiteX1" fmla="*/ 2239647 w 3143955"/>
              <a:gd name="connsiteY1" fmla="*/ 25400 h 2814969"/>
              <a:gd name="connsiteX2" fmla="*/ 3038132 w 3143955"/>
              <a:gd name="connsiteY2" fmla="*/ 855885 h 2814969"/>
              <a:gd name="connsiteX3" fmla="*/ 3050831 w 3143955"/>
              <a:gd name="connsiteY3" fmla="*/ 1567085 h 2814969"/>
              <a:gd name="connsiteX4" fmla="*/ 2214247 w 3143955"/>
              <a:gd name="connsiteY4" fmla="*/ 2814969 h 2814969"/>
              <a:gd name="connsiteX5" fmla="*/ 246300 w 3143955"/>
              <a:gd name="connsiteY5" fmla="*/ 1570369 h 2814969"/>
              <a:gd name="connsiteX6" fmla="*/ 333032 w 3143955"/>
              <a:gd name="connsiteY6" fmla="*/ 500285 h 2814969"/>
              <a:gd name="connsiteX7" fmla="*/ 1287700 w 3143955"/>
              <a:gd name="connsiteY7" fmla="*/ 0 h 2814969"/>
              <a:gd name="connsiteX0" fmla="*/ 1287700 w 3111579"/>
              <a:gd name="connsiteY0" fmla="*/ 0 h 2814969"/>
              <a:gd name="connsiteX1" fmla="*/ 2239647 w 3111579"/>
              <a:gd name="connsiteY1" fmla="*/ 25400 h 2814969"/>
              <a:gd name="connsiteX2" fmla="*/ 3038132 w 3111579"/>
              <a:gd name="connsiteY2" fmla="*/ 855885 h 2814969"/>
              <a:gd name="connsiteX3" fmla="*/ 3050831 w 3111579"/>
              <a:gd name="connsiteY3" fmla="*/ 1567085 h 2814969"/>
              <a:gd name="connsiteX4" fmla="*/ 2214247 w 3111579"/>
              <a:gd name="connsiteY4" fmla="*/ 2814969 h 2814969"/>
              <a:gd name="connsiteX5" fmla="*/ 246300 w 3111579"/>
              <a:gd name="connsiteY5" fmla="*/ 1570369 h 2814969"/>
              <a:gd name="connsiteX6" fmla="*/ 333032 w 3111579"/>
              <a:gd name="connsiteY6" fmla="*/ 500285 h 2814969"/>
              <a:gd name="connsiteX7" fmla="*/ 1287700 w 3111579"/>
              <a:gd name="connsiteY7" fmla="*/ 0 h 2814969"/>
              <a:gd name="connsiteX0" fmla="*/ 1287700 w 3129506"/>
              <a:gd name="connsiteY0" fmla="*/ 0 h 2814969"/>
              <a:gd name="connsiteX1" fmla="*/ 2239647 w 3129506"/>
              <a:gd name="connsiteY1" fmla="*/ 25400 h 2814969"/>
              <a:gd name="connsiteX2" fmla="*/ 3038132 w 3129506"/>
              <a:gd name="connsiteY2" fmla="*/ 855885 h 2814969"/>
              <a:gd name="connsiteX3" fmla="*/ 3088931 w 3129506"/>
              <a:gd name="connsiteY3" fmla="*/ 1643285 h 2814969"/>
              <a:gd name="connsiteX4" fmla="*/ 2214247 w 3129506"/>
              <a:gd name="connsiteY4" fmla="*/ 2814969 h 2814969"/>
              <a:gd name="connsiteX5" fmla="*/ 246300 w 3129506"/>
              <a:gd name="connsiteY5" fmla="*/ 1570369 h 2814969"/>
              <a:gd name="connsiteX6" fmla="*/ 333032 w 3129506"/>
              <a:gd name="connsiteY6" fmla="*/ 500285 h 2814969"/>
              <a:gd name="connsiteX7" fmla="*/ 1287700 w 3129506"/>
              <a:gd name="connsiteY7" fmla="*/ 0 h 2814969"/>
              <a:gd name="connsiteX0" fmla="*/ 1287700 w 3129506"/>
              <a:gd name="connsiteY0" fmla="*/ 0 h 2738769"/>
              <a:gd name="connsiteX1" fmla="*/ 2239647 w 3129506"/>
              <a:gd name="connsiteY1" fmla="*/ 25400 h 2738769"/>
              <a:gd name="connsiteX2" fmla="*/ 3038132 w 3129506"/>
              <a:gd name="connsiteY2" fmla="*/ 855885 h 2738769"/>
              <a:gd name="connsiteX3" fmla="*/ 3088931 w 3129506"/>
              <a:gd name="connsiteY3" fmla="*/ 1643285 h 2738769"/>
              <a:gd name="connsiteX4" fmla="*/ 1960247 w 3129506"/>
              <a:gd name="connsiteY4" fmla="*/ 2738769 h 2738769"/>
              <a:gd name="connsiteX5" fmla="*/ 246300 w 3129506"/>
              <a:gd name="connsiteY5" fmla="*/ 1570369 h 2738769"/>
              <a:gd name="connsiteX6" fmla="*/ 333032 w 3129506"/>
              <a:gd name="connsiteY6" fmla="*/ 500285 h 2738769"/>
              <a:gd name="connsiteX7" fmla="*/ 1287700 w 3129506"/>
              <a:gd name="connsiteY7" fmla="*/ 0 h 273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9506" h="2738769">
                <a:moveTo>
                  <a:pt x="1287700" y="0"/>
                </a:moveTo>
                <a:lnTo>
                  <a:pt x="2239647" y="25400"/>
                </a:lnTo>
                <a:cubicBezTo>
                  <a:pt x="2493286" y="201914"/>
                  <a:pt x="2868799" y="412123"/>
                  <a:pt x="3038132" y="855885"/>
                </a:cubicBezTo>
                <a:cubicBezTo>
                  <a:pt x="3164863" y="1106483"/>
                  <a:pt x="3137345" y="1316771"/>
                  <a:pt x="3088931" y="1643285"/>
                </a:cubicBezTo>
                <a:cubicBezTo>
                  <a:pt x="2811917" y="2236499"/>
                  <a:pt x="2419202" y="2731872"/>
                  <a:pt x="1960247" y="2738769"/>
                </a:cubicBezTo>
                <a:lnTo>
                  <a:pt x="246300" y="1570369"/>
                </a:lnTo>
                <a:cubicBezTo>
                  <a:pt x="-249269" y="1250205"/>
                  <a:pt x="121365" y="702746"/>
                  <a:pt x="333032" y="500285"/>
                </a:cubicBezTo>
                <a:cubicBezTo>
                  <a:pt x="544699" y="297824"/>
                  <a:pt x="792131" y="125714"/>
                  <a:pt x="1287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3E6AA0"/>
              </a:gs>
              <a:gs pos="100000">
                <a:srgbClr val="759BC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Meta Change Process</a:t>
            </a:r>
          </a:p>
        </p:txBody>
      </p: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480601" y="3255840"/>
            <a:ext cx="2815187" cy="1708677"/>
            <a:chOff x="860092" y="2419898"/>
            <a:chExt cx="2699234" cy="1638300"/>
          </a:xfrm>
        </p:grpSpPr>
        <p:sp>
          <p:nvSpPr>
            <p:cNvPr id="75" name="Rounded Rectangle 74"/>
            <p:cNvSpPr/>
            <p:nvPr/>
          </p:nvSpPr>
          <p:spPr>
            <a:xfrm>
              <a:off x="1600017" y="2419898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6" name="Rounded Rectangle 75"/>
            <p:cNvSpPr/>
            <p:nvPr/>
          </p:nvSpPr>
          <p:spPr>
            <a:xfrm rot="5400000">
              <a:off x="2152467" y="2972348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7" name="Rounded Rectangle 76"/>
            <p:cNvSpPr/>
            <p:nvPr/>
          </p:nvSpPr>
          <p:spPr>
            <a:xfrm rot="18900000">
              <a:off x="860092" y="3181441"/>
              <a:ext cx="2699234" cy="5334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Awareness</a:t>
              </a:r>
            </a:p>
          </p:txBody>
        </p:sp>
        <p:sp useBgFill="1">
          <p:nvSpPr>
            <p:cNvPr id="78" name="Oval 77"/>
            <p:cNvSpPr/>
            <p:nvPr/>
          </p:nvSpPr>
          <p:spPr>
            <a:xfrm>
              <a:off x="2743017" y="2461044"/>
              <a:ext cx="450550" cy="454154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2065886" y="2817750"/>
            <a:ext cx="2815187" cy="1708677"/>
            <a:chOff x="2384093" y="1997334"/>
            <a:chExt cx="2699234" cy="1638300"/>
          </a:xfrm>
        </p:grpSpPr>
        <p:sp>
          <p:nvSpPr>
            <p:cNvPr id="81" name="Rounded Rectangle 80"/>
            <p:cNvSpPr/>
            <p:nvPr/>
          </p:nvSpPr>
          <p:spPr>
            <a:xfrm rot="18900000">
              <a:off x="2384093" y="2758877"/>
              <a:ext cx="2699234" cy="5334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Acceptance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124018" y="1997334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9" name="Rounded Rectangle 88"/>
            <p:cNvSpPr/>
            <p:nvPr/>
          </p:nvSpPr>
          <p:spPr>
            <a:xfrm rot="5400000">
              <a:off x="3676468" y="2549784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 useBgFill="1">
          <p:nvSpPr>
            <p:cNvPr id="90" name="Oval 89"/>
            <p:cNvSpPr/>
            <p:nvPr/>
          </p:nvSpPr>
          <p:spPr>
            <a:xfrm>
              <a:off x="4267018" y="2038480"/>
              <a:ext cx="450550" cy="454154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3655600" y="2382528"/>
            <a:ext cx="2815187" cy="1708677"/>
            <a:chOff x="3908091" y="1598229"/>
            <a:chExt cx="2699234" cy="1638300"/>
          </a:xfrm>
        </p:grpSpPr>
        <p:sp>
          <p:nvSpPr>
            <p:cNvPr id="93" name="Rounded Rectangle 92"/>
            <p:cNvSpPr/>
            <p:nvPr/>
          </p:nvSpPr>
          <p:spPr>
            <a:xfrm>
              <a:off x="4648016" y="1598229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4" name="Rounded Rectangle 93"/>
            <p:cNvSpPr/>
            <p:nvPr/>
          </p:nvSpPr>
          <p:spPr>
            <a:xfrm rot="5400000">
              <a:off x="5200466" y="2150679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5" name="Rounded Rectangle 94"/>
            <p:cNvSpPr/>
            <p:nvPr/>
          </p:nvSpPr>
          <p:spPr>
            <a:xfrm rot="18900000">
              <a:off x="3908091" y="2359772"/>
              <a:ext cx="2699234" cy="533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/>
                <a:t>Action</a:t>
              </a:r>
            </a:p>
          </p:txBody>
        </p:sp>
        <p:sp useBgFill="1">
          <p:nvSpPr>
            <p:cNvPr id="96" name="Oval 95"/>
            <p:cNvSpPr/>
            <p:nvPr/>
          </p:nvSpPr>
          <p:spPr>
            <a:xfrm>
              <a:off x="5791016" y="1639375"/>
              <a:ext cx="450550" cy="454154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01" name="Freeform 32"/>
          <p:cNvSpPr>
            <a:spLocks noChangeAspect="1" noEditPoints="1"/>
          </p:cNvSpPr>
          <p:nvPr/>
        </p:nvSpPr>
        <p:spPr bwMode="auto">
          <a:xfrm>
            <a:off x="2556596" y="3367747"/>
            <a:ext cx="302206" cy="304342"/>
          </a:xfrm>
          <a:custGeom>
            <a:avLst/>
            <a:gdLst>
              <a:gd name="T0" fmla="*/ 224 w 410"/>
              <a:gd name="T1" fmla="*/ 333 h 413"/>
              <a:gd name="T2" fmla="*/ 197 w 410"/>
              <a:gd name="T3" fmla="*/ 274 h 413"/>
              <a:gd name="T4" fmla="*/ 227 w 410"/>
              <a:gd name="T5" fmla="*/ 199 h 413"/>
              <a:gd name="T6" fmla="*/ 153 w 410"/>
              <a:gd name="T7" fmla="*/ 102 h 413"/>
              <a:gd name="T8" fmla="*/ 80 w 410"/>
              <a:gd name="T9" fmla="*/ 199 h 413"/>
              <a:gd name="T10" fmla="*/ 111 w 410"/>
              <a:gd name="T11" fmla="*/ 276 h 413"/>
              <a:gd name="T12" fmla="*/ 85 w 410"/>
              <a:gd name="T13" fmla="*/ 332 h 413"/>
              <a:gd name="T14" fmla="*/ 0 w 410"/>
              <a:gd name="T15" fmla="*/ 409 h 413"/>
              <a:gd name="T16" fmla="*/ 5 w 410"/>
              <a:gd name="T17" fmla="*/ 413 h 413"/>
              <a:gd name="T18" fmla="*/ 302 w 410"/>
              <a:gd name="T19" fmla="*/ 413 h 413"/>
              <a:gd name="T20" fmla="*/ 307 w 410"/>
              <a:gd name="T21" fmla="*/ 409 h 413"/>
              <a:gd name="T22" fmla="*/ 224 w 410"/>
              <a:gd name="T23" fmla="*/ 333 h 413"/>
              <a:gd name="T24" fmla="*/ 90 w 410"/>
              <a:gd name="T25" fmla="*/ 199 h 413"/>
              <a:gd name="T26" fmla="*/ 153 w 410"/>
              <a:gd name="T27" fmla="*/ 112 h 413"/>
              <a:gd name="T28" fmla="*/ 217 w 410"/>
              <a:gd name="T29" fmla="*/ 199 h 413"/>
              <a:gd name="T30" fmla="*/ 153 w 410"/>
              <a:gd name="T31" fmla="*/ 285 h 413"/>
              <a:gd name="T32" fmla="*/ 120 w 410"/>
              <a:gd name="T33" fmla="*/ 271 h 413"/>
              <a:gd name="T34" fmla="*/ 118 w 410"/>
              <a:gd name="T35" fmla="*/ 269 h 413"/>
              <a:gd name="T36" fmla="*/ 90 w 410"/>
              <a:gd name="T37" fmla="*/ 199 h 413"/>
              <a:gd name="T38" fmla="*/ 10 w 410"/>
              <a:gd name="T39" fmla="*/ 404 h 413"/>
              <a:gd name="T40" fmla="*/ 87 w 410"/>
              <a:gd name="T41" fmla="*/ 341 h 413"/>
              <a:gd name="T42" fmla="*/ 88 w 410"/>
              <a:gd name="T43" fmla="*/ 341 h 413"/>
              <a:gd name="T44" fmla="*/ 120 w 410"/>
              <a:gd name="T45" fmla="*/ 283 h 413"/>
              <a:gd name="T46" fmla="*/ 153 w 410"/>
              <a:gd name="T47" fmla="*/ 295 h 413"/>
              <a:gd name="T48" fmla="*/ 188 w 410"/>
              <a:gd name="T49" fmla="*/ 282 h 413"/>
              <a:gd name="T50" fmla="*/ 194 w 410"/>
              <a:gd name="T51" fmla="*/ 313 h 413"/>
              <a:gd name="T52" fmla="*/ 221 w 410"/>
              <a:gd name="T53" fmla="*/ 342 h 413"/>
              <a:gd name="T54" fmla="*/ 222 w 410"/>
              <a:gd name="T55" fmla="*/ 342 h 413"/>
              <a:gd name="T56" fmla="*/ 297 w 410"/>
              <a:gd name="T57" fmla="*/ 404 h 413"/>
              <a:gd name="T58" fmla="*/ 10 w 410"/>
              <a:gd name="T59" fmla="*/ 404 h 413"/>
              <a:gd name="T60" fmla="*/ 262 w 410"/>
              <a:gd name="T61" fmla="*/ 270 h 413"/>
              <a:gd name="T62" fmla="*/ 286 w 410"/>
              <a:gd name="T63" fmla="*/ 250 h 413"/>
              <a:gd name="T64" fmla="*/ 262 w 410"/>
              <a:gd name="T65" fmla="*/ 229 h 413"/>
              <a:gd name="T66" fmla="*/ 237 w 410"/>
              <a:gd name="T67" fmla="*/ 250 h 413"/>
              <a:gd name="T68" fmla="*/ 262 w 410"/>
              <a:gd name="T69" fmla="*/ 270 h 413"/>
              <a:gd name="T70" fmla="*/ 262 w 410"/>
              <a:gd name="T71" fmla="*/ 238 h 413"/>
              <a:gd name="T72" fmla="*/ 276 w 410"/>
              <a:gd name="T73" fmla="*/ 250 h 413"/>
              <a:gd name="T74" fmla="*/ 262 w 410"/>
              <a:gd name="T75" fmla="*/ 261 h 413"/>
              <a:gd name="T76" fmla="*/ 247 w 410"/>
              <a:gd name="T77" fmla="*/ 250 h 413"/>
              <a:gd name="T78" fmla="*/ 262 w 410"/>
              <a:gd name="T79" fmla="*/ 238 h 413"/>
              <a:gd name="T80" fmla="*/ 327 w 410"/>
              <a:gd name="T81" fmla="*/ 0 h 413"/>
              <a:gd name="T82" fmla="*/ 244 w 410"/>
              <a:gd name="T83" fmla="*/ 69 h 413"/>
              <a:gd name="T84" fmla="*/ 327 w 410"/>
              <a:gd name="T85" fmla="*/ 138 h 413"/>
              <a:gd name="T86" fmla="*/ 410 w 410"/>
              <a:gd name="T87" fmla="*/ 69 h 413"/>
              <a:gd name="T88" fmla="*/ 327 w 410"/>
              <a:gd name="T89" fmla="*/ 0 h 413"/>
              <a:gd name="T90" fmla="*/ 327 w 410"/>
              <a:gd name="T91" fmla="*/ 129 h 413"/>
              <a:gd name="T92" fmla="*/ 253 w 410"/>
              <a:gd name="T93" fmla="*/ 69 h 413"/>
              <a:gd name="T94" fmla="*/ 327 w 410"/>
              <a:gd name="T95" fmla="*/ 9 h 413"/>
              <a:gd name="T96" fmla="*/ 401 w 410"/>
              <a:gd name="T97" fmla="*/ 69 h 413"/>
              <a:gd name="T98" fmla="*/ 327 w 410"/>
              <a:gd name="T99" fmla="*/ 129 h 413"/>
              <a:gd name="T100" fmla="*/ 318 w 410"/>
              <a:gd name="T101" fmla="*/ 167 h 413"/>
              <a:gd name="T102" fmla="*/ 281 w 410"/>
              <a:gd name="T103" fmla="*/ 199 h 413"/>
              <a:gd name="T104" fmla="*/ 318 w 410"/>
              <a:gd name="T105" fmla="*/ 230 h 413"/>
              <a:gd name="T106" fmla="*/ 355 w 410"/>
              <a:gd name="T107" fmla="*/ 199 h 413"/>
              <a:gd name="T108" fmla="*/ 318 w 410"/>
              <a:gd name="T109" fmla="*/ 167 h 413"/>
              <a:gd name="T110" fmla="*/ 318 w 410"/>
              <a:gd name="T111" fmla="*/ 220 h 413"/>
              <a:gd name="T112" fmla="*/ 290 w 410"/>
              <a:gd name="T113" fmla="*/ 199 h 413"/>
              <a:gd name="T114" fmla="*/ 318 w 410"/>
              <a:gd name="T115" fmla="*/ 177 h 413"/>
              <a:gd name="T116" fmla="*/ 345 w 410"/>
              <a:gd name="T117" fmla="*/ 199 h 413"/>
              <a:gd name="T118" fmla="*/ 318 w 410"/>
              <a:gd name="T119" fmla="*/ 22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0" h="413">
                <a:moveTo>
                  <a:pt x="224" y="333"/>
                </a:moveTo>
                <a:cubicBezTo>
                  <a:pt x="204" y="327"/>
                  <a:pt x="198" y="295"/>
                  <a:pt x="197" y="274"/>
                </a:cubicBezTo>
                <a:cubicBezTo>
                  <a:pt x="215" y="257"/>
                  <a:pt x="227" y="229"/>
                  <a:pt x="227" y="199"/>
                </a:cubicBezTo>
                <a:cubicBezTo>
                  <a:pt x="227" y="139"/>
                  <a:pt x="199" y="102"/>
                  <a:pt x="153" y="102"/>
                </a:cubicBezTo>
                <a:cubicBezTo>
                  <a:pt x="108" y="102"/>
                  <a:pt x="80" y="139"/>
                  <a:pt x="80" y="199"/>
                </a:cubicBezTo>
                <a:cubicBezTo>
                  <a:pt x="80" y="229"/>
                  <a:pt x="93" y="258"/>
                  <a:pt x="111" y="276"/>
                </a:cubicBezTo>
                <a:cubicBezTo>
                  <a:pt x="110" y="298"/>
                  <a:pt x="104" y="326"/>
                  <a:pt x="85" y="332"/>
                </a:cubicBezTo>
                <a:cubicBezTo>
                  <a:pt x="30" y="343"/>
                  <a:pt x="0" y="370"/>
                  <a:pt x="0" y="409"/>
                </a:cubicBezTo>
                <a:cubicBezTo>
                  <a:pt x="0" y="411"/>
                  <a:pt x="2" y="413"/>
                  <a:pt x="5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07" y="411"/>
                  <a:pt x="307" y="409"/>
                </a:cubicBezTo>
                <a:cubicBezTo>
                  <a:pt x="307" y="370"/>
                  <a:pt x="278" y="344"/>
                  <a:pt x="224" y="333"/>
                </a:cubicBezTo>
                <a:close/>
                <a:moveTo>
                  <a:pt x="90" y="199"/>
                </a:moveTo>
                <a:cubicBezTo>
                  <a:pt x="90" y="157"/>
                  <a:pt x="107" y="112"/>
                  <a:pt x="153" y="112"/>
                </a:cubicBezTo>
                <a:cubicBezTo>
                  <a:pt x="200" y="112"/>
                  <a:pt x="217" y="157"/>
                  <a:pt x="217" y="199"/>
                </a:cubicBezTo>
                <a:cubicBezTo>
                  <a:pt x="217" y="248"/>
                  <a:pt x="184" y="285"/>
                  <a:pt x="153" y="285"/>
                </a:cubicBezTo>
                <a:cubicBezTo>
                  <a:pt x="141" y="285"/>
                  <a:pt x="129" y="280"/>
                  <a:pt x="120" y="271"/>
                </a:cubicBezTo>
                <a:cubicBezTo>
                  <a:pt x="119" y="270"/>
                  <a:pt x="119" y="270"/>
                  <a:pt x="118" y="269"/>
                </a:cubicBezTo>
                <a:cubicBezTo>
                  <a:pt x="101" y="252"/>
                  <a:pt x="90" y="224"/>
                  <a:pt x="90" y="199"/>
                </a:cubicBezTo>
                <a:close/>
                <a:moveTo>
                  <a:pt x="10" y="404"/>
                </a:moveTo>
                <a:cubicBezTo>
                  <a:pt x="12" y="372"/>
                  <a:pt x="38" y="351"/>
                  <a:pt x="87" y="341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109" y="335"/>
                  <a:pt x="118" y="308"/>
                  <a:pt x="120" y="283"/>
                </a:cubicBezTo>
                <a:cubicBezTo>
                  <a:pt x="130" y="290"/>
                  <a:pt x="142" y="295"/>
                  <a:pt x="153" y="295"/>
                </a:cubicBezTo>
                <a:cubicBezTo>
                  <a:pt x="166" y="295"/>
                  <a:pt x="178" y="290"/>
                  <a:pt x="188" y="282"/>
                </a:cubicBezTo>
                <a:cubicBezTo>
                  <a:pt x="189" y="293"/>
                  <a:pt x="191" y="304"/>
                  <a:pt x="194" y="313"/>
                </a:cubicBezTo>
                <a:cubicBezTo>
                  <a:pt x="200" y="328"/>
                  <a:pt x="209" y="339"/>
                  <a:pt x="221" y="342"/>
                </a:cubicBezTo>
                <a:cubicBezTo>
                  <a:pt x="222" y="342"/>
                  <a:pt x="222" y="342"/>
                  <a:pt x="222" y="342"/>
                </a:cubicBezTo>
                <a:cubicBezTo>
                  <a:pt x="270" y="352"/>
                  <a:pt x="295" y="373"/>
                  <a:pt x="297" y="404"/>
                </a:cubicBezTo>
                <a:lnTo>
                  <a:pt x="10" y="404"/>
                </a:lnTo>
                <a:close/>
                <a:moveTo>
                  <a:pt x="262" y="270"/>
                </a:moveTo>
                <a:cubicBezTo>
                  <a:pt x="275" y="270"/>
                  <a:pt x="286" y="261"/>
                  <a:pt x="286" y="250"/>
                </a:cubicBezTo>
                <a:cubicBezTo>
                  <a:pt x="286" y="238"/>
                  <a:pt x="275" y="229"/>
                  <a:pt x="262" y="229"/>
                </a:cubicBezTo>
                <a:cubicBezTo>
                  <a:pt x="248" y="229"/>
                  <a:pt x="237" y="238"/>
                  <a:pt x="237" y="250"/>
                </a:cubicBezTo>
                <a:cubicBezTo>
                  <a:pt x="237" y="261"/>
                  <a:pt x="248" y="270"/>
                  <a:pt x="262" y="270"/>
                </a:cubicBezTo>
                <a:close/>
                <a:moveTo>
                  <a:pt x="262" y="238"/>
                </a:moveTo>
                <a:cubicBezTo>
                  <a:pt x="270" y="238"/>
                  <a:pt x="276" y="243"/>
                  <a:pt x="276" y="250"/>
                </a:cubicBezTo>
                <a:cubicBezTo>
                  <a:pt x="276" y="256"/>
                  <a:pt x="270" y="261"/>
                  <a:pt x="262" y="261"/>
                </a:cubicBezTo>
                <a:cubicBezTo>
                  <a:pt x="253" y="261"/>
                  <a:pt x="247" y="256"/>
                  <a:pt x="247" y="250"/>
                </a:cubicBezTo>
                <a:cubicBezTo>
                  <a:pt x="247" y="243"/>
                  <a:pt x="253" y="238"/>
                  <a:pt x="262" y="238"/>
                </a:cubicBezTo>
                <a:close/>
                <a:moveTo>
                  <a:pt x="327" y="0"/>
                </a:moveTo>
                <a:cubicBezTo>
                  <a:pt x="281" y="0"/>
                  <a:pt x="244" y="31"/>
                  <a:pt x="244" y="69"/>
                </a:cubicBezTo>
                <a:cubicBezTo>
                  <a:pt x="244" y="107"/>
                  <a:pt x="281" y="138"/>
                  <a:pt x="327" y="138"/>
                </a:cubicBezTo>
                <a:cubicBezTo>
                  <a:pt x="373" y="138"/>
                  <a:pt x="410" y="107"/>
                  <a:pt x="410" y="69"/>
                </a:cubicBezTo>
                <a:cubicBezTo>
                  <a:pt x="410" y="31"/>
                  <a:pt x="373" y="0"/>
                  <a:pt x="327" y="0"/>
                </a:cubicBezTo>
                <a:close/>
                <a:moveTo>
                  <a:pt x="327" y="129"/>
                </a:moveTo>
                <a:cubicBezTo>
                  <a:pt x="286" y="129"/>
                  <a:pt x="253" y="102"/>
                  <a:pt x="253" y="69"/>
                </a:cubicBezTo>
                <a:cubicBezTo>
                  <a:pt x="253" y="36"/>
                  <a:pt x="286" y="9"/>
                  <a:pt x="327" y="9"/>
                </a:cubicBezTo>
                <a:cubicBezTo>
                  <a:pt x="368" y="9"/>
                  <a:pt x="401" y="36"/>
                  <a:pt x="401" y="69"/>
                </a:cubicBezTo>
                <a:cubicBezTo>
                  <a:pt x="401" y="102"/>
                  <a:pt x="368" y="129"/>
                  <a:pt x="327" y="129"/>
                </a:cubicBezTo>
                <a:close/>
                <a:moveTo>
                  <a:pt x="318" y="167"/>
                </a:moveTo>
                <a:cubicBezTo>
                  <a:pt x="298" y="167"/>
                  <a:pt x="281" y="181"/>
                  <a:pt x="281" y="199"/>
                </a:cubicBezTo>
                <a:cubicBezTo>
                  <a:pt x="281" y="216"/>
                  <a:pt x="298" y="230"/>
                  <a:pt x="318" y="230"/>
                </a:cubicBezTo>
                <a:cubicBezTo>
                  <a:pt x="338" y="230"/>
                  <a:pt x="355" y="216"/>
                  <a:pt x="355" y="199"/>
                </a:cubicBezTo>
                <a:cubicBezTo>
                  <a:pt x="355" y="181"/>
                  <a:pt x="338" y="167"/>
                  <a:pt x="318" y="167"/>
                </a:cubicBezTo>
                <a:close/>
                <a:moveTo>
                  <a:pt x="318" y="220"/>
                </a:moveTo>
                <a:cubicBezTo>
                  <a:pt x="303" y="220"/>
                  <a:pt x="290" y="211"/>
                  <a:pt x="290" y="199"/>
                </a:cubicBezTo>
                <a:cubicBezTo>
                  <a:pt x="290" y="187"/>
                  <a:pt x="303" y="177"/>
                  <a:pt x="318" y="177"/>
                </a:cubicBezTo>
                <a:cubicBezTo>
                  <a:pt x="333" y="177"/>
                  <a:pt x="345" y="187"/>
                  <a:pt x="345" y="199"/>
                </a:cubicBezTo>
                <a:cubicBezTo>
                  <a:pt x="345" y="211"/>
                  <a:pt x="333" y="220"/>
                  <a:pt x="318" y="220"/>
                </a:cubicBezTo>
                <a:close/>
              </a:path>
            </a:pathLst>
          </a:custGeom>
          <a:solidFill>
            <a:srgbClr val="3258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43"/>
          <p:cNvSpPr>
            <a:spLocks noChangeAspect="1" noEditPoints="1"/>
          </p:cNvSpPr>
          <p:nvPr/>
        </p:nvSpPr>
        <p:spPr bwMode="auto">
          <a:xfrm>
            <a:off x="4097624" y="2938841"/>
            <a:ext cx="334050" cy="334987"/>
          </a:xfrm>
          <a:custGeom>
            <a:avLst/>
            <a:gdLst>
              <a:gd name="T0" fmla="*/ 311 w 453"/>
              <a:gd name="T1" fmla="*/ 43 h 454"/>
              <a:gd name="T2" fmla="*/ 354 w 453"/>
              <a:gd name="T3" fmla="*/ 77 h 454"/>
              <a:gd name="T4" fmla="*/ 448 w 453"/>
              <a:gd name="T5" fmla="*/ 177 h 454"/>
              <a:gd name="T6" fmla="*/ 304 w 453"/>
              <a:gd name="T7" fmla="*/ 122 h 454"/>
              <a:gd name="T8" fmla="*/ 185 w 453"/>
              <a:gd name="T9" fmla="*/ 185 h 454"/>
              <a:gd name="T10" fmla="*/ 97 w 453"/>
              <a:gd name="T11" fmla="*/ 96 h 454"/>
              <a:gd name="T12" fmla="*/ 4 w 453"/>
              <a:gd name="T13" fmla="*/ 204 h 454"/>
              <a:gd name="T14" fmla="*/ 51 w 453"/>
              <a:gd name="T15" fmla="*/ 436 h 454"/>
              <a:gd name="T16" fmla="*/ 100 w 453"/>
              <a:gd name="T17" fmla="*/ 342 h 454"/>
              <a:gd name="T18" fmla="*/ 149 w 453"/>
              <a:gd name="T19" fmla="*/ 437 h 454"/>
              <a:gd name="T20" fmla="*/ 157 w 453"/>
              <a:gd name="T21" fmla="*/ 219 h 454"/>
              <a:gd name="T22" fmla="*/ 237 w 453"/>
              <a:gd name="T23" fmla="*/ 252 h 454"/>
              <a:gd name="T24" fmla="*/ 303 w 453"/>
              <a:gd name="T25" fmla="*/ 436 h 454"/>
              <a:gd name="T26" fmla="*/ 353 w 453"/>
              <a:gd name="T27" fmla="*/ 342 h 454"/>
              <a:gd name="T28" fmla="*/ 402 w 453"/>
              <a:gd name="T29" fmla="*/ 437 h 454"/>
              <a:gd name="T30" fmla="*/ 418 w 453"/>
              <a:gd name="T31" fmla="*/ 277 h 454"/>
              <a:gd name="T32" fmla="*/ 220 w 453"/>
              <a:gd name="T33" fmla="*/ 243 h 454"/>
              <a:gd name="T34" fmla="*/ 137 w 453"/>
              <a:gd name="T35" fmla="*/ 145 h 454"/>
              <a:gd name="T36" fmla="*/ 133 w 453"/>
              <a:gd name="T37" fmla="*/ 185 h 454"/>
              <a:gd name="T38" fmla="*/ 140 w 453"/>
              <a:gd name="T39" fmla="*/ 436 h 454"/>
              <a:gd name="T40" fmla="*/ 105 w 453"/>
              <a:gd name="T41" fmla="*/ 281 h 454"/>
              <a:gd name="T42" fmla="*/ 72 w 453"/>
              <a:gd name="T43" fmla="*/ 444 h 454"/>
              <a:gd name="T44" fmla="*/ 61 w 453"/>
              <a:gd name="T45" fmla="*/ 386 h 454"/>
              <a:gd name="T46" fmla="*/ 62 w 453"/>
              <a:gd name="T47" fmla="*/ 249 h 454"/>
              <a:gd name="T48" fmla="*/ 35 w 453"/>
              <a:gd name="T49" fmla="*/ 193 h 454"/>
              <a:gd name="T50" fmla="*/ 53 w 453"/>
              <a:gd name="T51" fmla="*/ 252 h 454"/>
              <a:gd name="T52" fmla="*/ 53 w 453"/>
              <a:gd name="T53" fmla="*/ 276 h 454"/>
              <a:gd name="T54" fmla="*/ 47 w 453"/>
              <a:gd name="T55" fmla="*/ 128 h 454"/>
              <a:gd name="T56" fmla="*/ 141 w 453"/>
              <a:gd name="T57" fmla="*/ 127 h 454"/>
              <a:gd name="T58" fmla="*/ 222 w 453"/>
              <a:gd name="T59" fmla="*/ 225 h 454"/>
              <a:gd name="T60" fmla="*/ 53 w 453"/>
              <a:gd name="T61" fmla="*/ 183 h 454"/>
              <a:gd name="T62" fmla="*/ 440 w 453"/>
              <a:gd name="T63" fmla="*/ 201 h 454"/>
              <a:gd name="T64" fmla="*/ 394 w 453"/>
              <a:gd name="T65" fmla="*/ 267 h 454"/>
              <a:gd name="T66" fmla="*/ 407 w 453"/>
              <a:gd name="T67" fmla="*/ 232 h 454"/>
              <a:gd name="T68" fmla="*/ 393 w 453"/>
              <a:gd name="T69" fmla="*/ 165 h 454"/>
              <a:gd name="T70" fmla="*/ 385 w 453"/>
              <a:gd name="T71" fmla="*/ 265 h 454"/>
              <a:gd name="T72" fmla="*/ 392 w 453"/>
              <a:gd name="T73" fmla="*/ 436 h 454"/>
              <a:gd name="T74" fmla="*/ 357 w 453"/>
              <a:gd name="T75" fmla="*/ 281 h 454"/>
              <a:gd name="T76" fmla="*/ 325 w 453"/>
              <a:gd name="T77" fmla="*/ 444 h 454"/>
              <a:gd name="T78" fmla="*/ 314 w 453"/>
              <a:gd name="T79" fmla="*/ 392 h 454"/>
              <a:gd name="T80" fmla="*/ 320 w 453"/>
              <a:gd name="T81" fmla="*/ 150 h 454"/>
              <a:gd name="T82" fmla="*/ 310 w 453"/>
              <a:gd name="T83" fmla="*/ 183 h 454"/>
              <a:gd name="T84" fmla="*/ 236 w 453"/>
              <a:gd name="T85" fmla="*/ 223 h 454"/>
              <a:gd name="T86" fmla="*/ 312 w 453"/>
              <a:gd name="T87" fmla="*/ 127 h 454"/>
              <a:gd name="T88" fmla="*/ 406 w 453"/>
              <a:gd name="T89" fmla="*/ 128 h 454"/>
              <a:gd name="T90" fmla="*/ 409 w 453"/>
              <a:gd name="T91" fmla="*/ 196 h 454"/>
              <a:gd name="T92" fmla="*/ 142 w 453"/>
              <a:gd name="T93" fmla="*/ 43 h 454"/>
              <a:gd name="T94" fmla="*/ 99 w 453"/>
              <a:gd name="T95" fmla="*/ 9 h 454"/>
              <a:gd name="T96" fmla="*/ 99 w 453"/>
              <a:gd name="T97" fmla="*/ 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454">
                <a:moveTo>
                  <a:pt x="354" y="86"/>
                </a:moveTo>
                <a:cubicBezTo>
                  <a:pt x="378" y="86"/>
                  <a:pt x="398" y="67"/>
                  <a:pt x="398" y="43"/>
                </a:cubicBezTo>
                <a:cubicBezTo>
                  <a:pt x="398" y="19"/>
                  <a:pt x="378" y="0"/>
                  <a:pt x="354" y="0"/>
                </a:cubicBezTo>
                <a:cubicBezTo>
                  <a:pt x="330" y="0"/>
                  <a:pt x="311" y="19"/>
                  <a:pt x="311" y="43"/>
                </a:cubicBezTo>
                <a:cubicBezTo>
                  <a:pt x="311" y="67"/>
                  <a:pt x="330" y="86"/>
                  <a:pt x="354" y="86"/>
                </a:cubicBezTo>
                <a:close/>
                <a:moveTo>
                  <a:pt x="354" y="9"/>
                </a:moveTo>
                <a:cubicBezTo>
                  <a:pt x="373" y="9"/>
                  <a:pt x="388" y="24"/>
                  <a:pt x="388" y="43"/>
                </a:cubicBezTo>
                <a:cubicBezTo>
                  <a:pt x="388" y="62"/>
                  <a:pt x="373" y="77"/>
                  <a:pt x="354" y="77"/>
                </a:cubicBezTo>
                <a:cubicBezTo>
                  <a:pt x="336" y="77"/>
                  <a:pt x="320" y="62"/>
                  <a:pt x="320" y="43"/>
                </a:cubicBezTo>
                <a:cubicBezTo>
                  <a:pt x="320" y="24"/>
                  <a:pt x="336" y="9"/>
                  <a:pt x="354" y="9"/>
                </a:cubicBezTo>
                <a:close/>
                <a:moveTo>
                  <a:pt x="448" y="177"/>
                </a:moveTo>
                <a:cubicBezTo>
                  <a:pt x="448" y="177"/>
                  <a:pt x="448" y="177"/>
                  <a:pt x="448" y="177"/>
                </a:cubicBezTo>
                <a:cubicBezTo>
                  <a:pt x="414" y="123"/>
                  <a:pt x="414" y="123"/>
                  <a:pt x="414" y="123"/>
                </a:cubicBezTo>
                <a:cubicBezTo>
                  <a:pt x="401" y="104"/>
                  <a:pt x="393" y="96"/>
                  <a:pt x="356" y="9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19" y="96"/>
                  <a:pt x="309" y="113"/>
                  <a:pt x="304" y="122"/>
                </a:cubicBezTo>
                <a:cubicBezTo>
                  <a:pt x="304" y="122"/>
                  <a:pt x="304" y="122"/>
                  <a:pt x="304" y="122"/>
                </a:cubicBezTo>
                <a:cubicBezTo>
                  <a:pt x="297" y="136"/>
                  <a:pt x="272" y="179"/>
                  <a:pt x="268" y="185"/>
                </a:cubicBezTo>
                <a:cubicBezTo>
                  <a:pt x="263" y="188"/>
                  <a:pt x="240" y="206"/>
                  <a:pt x="226" y="217"/>
                </a:cubicBezTo>
                <a:cubicBezTo>
                  <a:pt x="216" y="209"/>
                  <a:pt x="198" y="195"/>
                  <a:pt x="185" y="185"/>
                </a:cubicBezTo>
                <a:cubicBezTo>
                  <a:pt x="181" y="179"/>
                  <a:pt x="156" y="136"/>
                  <a:pt x="149" y="122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3" y="113"/>
                  <a:pt x="134" y="96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60" y="96"/>
                  <a:pt x="52" y="104"/>
                  <a:pt x="39" y="123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0" y="186"/>
                  <a:pt x="0" y="195"/>
                  <a:pt x="4" y="204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8" y="282"/>
                  <a:pt x="44" y="286"/>
                  <a:pt x="50" y="286"/>
                </a:cubicBezTo>
                <a:cubicBezTo>
                  <a:pt x="51" y="286"/>
                  <a:pt x="52" y="286"/>
                  <a:pt x="52" y="286"/>
                </a:cubicBezTo>
                <a:cubicBezTo>
                  <a:pt x="52" y="404"/>
                  <a:pt x="51" y="433"/>
                  <a:pt x="51" y="436"/>
                </a:cubicBezTo>
                <a:cubicBezTo>
                  <a:pt x="51" y="436"/>
                  <a:pt x="51" y="436"/>
                  <a:pt x="51" y="437"/>
                </a:cubicBezTo>
                <a:cubicBezTo>
                  <a:pt x="52" y="447"/>
                  <a:pt x="62" y="454"/>
                  <a:pt x="72" y="454"/>
                </a:cubicBezTo>
                <a:cubicBezTo>
                  <a:pt x="83" y="454"/>
                  <a:pt x="92" y="446"/>
                  <a:pt x="93" y="436"/>
                </a:cubicBezTo>
                <a:cubicBezTo>
                  <a:pt x="100" y="342"/>
                  <a:pt x="100" y="342"/>
                  <a:pt x="100" y="342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108" y="446"/>
                  <a:pt x="117" y="454"/>
                  <a:pt x="128" y="454"/>
                </a:cubicBezTo>
                <a:cubicBezTo>
                  <a:pt x="128" y="454"/>
                  <a:pt x="128" y="454"/>
                  <a:pt x="129" y="454"/>
                </a:cubicBezTo>
                <a:cubicBezTo>
                  <a:pt x="139" y="454"/>
                  <a:pt x="148" y="446"/>
                  <a:pt x="149" y="437"/>
                </a:cubicBezTo>
                <a:cubicBezTo>
                  <a:pt x="149" y="436"/>
                  <a:pt x="149" y="436"/>
                  <a:pt x="149" y="436"/>
                </a:cubicBezTo>
                <a:cubicBezTo>
                  <a:pt x="149" y="430"/>
                  <a:pt x="146" y="298"/>
                  <a:pt x="143" y="200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6" y="218"/>
                  <a:pt x="157" y="219"/>
                  <a:pt x="157" y="219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9" y="254"/>
                  <a:pt x="223" y="254"/>
                  <a:pt x="226" y="253"/>
                </a:cubicBezTo>
                <a:cubicBezTo>
                  <a:pt x="227" y="254"/>
                  <a:pt x="229" y="254"/>
                  <a:pt x="230" y="254"/>
                </a:cubicBezTo>
                <a:cubicBezTo>
                  <a:pt x="232" y="254"/>
                  <a:pt x="235" y="253"/>
                  <a:pt x="237" y="252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7" y="218"/>
                  <a:pt x="297" y="218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07" y="298"/>
                  <a:pt x="304" y="430"/>
                  <a:pt x="303" y="436"/>
                </a:cubicBezTo>
                <a:cubicBezTo>
                  <a:pt x="303" y="436"/>
                  <a:pt x="303" y="436"/>
                  <a:pt x="303" y="437"/>
                </a:cubicBezTo>
                <a:cubicBezTo>
                  <a:pt x="305" y="447"/>
                  <a:pt x="314" y="454"/>
                  <a:pt x="325" y="454"/>
                </a:cubicBezTo>
                <a:cubicBezTo>
                  <a:pt x="336" y="454"/>
                  <a:pt x="345" y="446"/>
                  <a:pt x="345" y="436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60" y="436"/>
                  <a:pt x="360" y="436"/>
                  <a:pt x="360" y="436"/>
                </a:cubicBezTo>
                <a:cubicBezTo>
                  <a:pt x="361" y="446"/>
                  <a:pt x="369" y="454"/>
                  <a:pt x="380" y="454"/>
                </a:cubicBezTo>
                <a:cubicBezTo>
                  <a:pt x="381" y="454"/>
                  <a:pt x="381" y="454"/>
                  <a:pt x="381" y="454"/>
                </a:cubicBezTo>
                <a:cubicBezTo>
                  <a:pt x="392" y="454"/>
                  <a:pt x="401" y="446"/>
                  <a:pt x="402" y="437"/>
                </a:cubicBezTo>
                <a:cubicBezTo>
                  <a:pt x="402" y="436"/>
                  <a:pt x="402" y="436"/>
                  <a:pt x="402" y="436"/>
                </a:cubicBezTo>
                <a:cubicBezTo>
                  <a:pt x="402" y="433"/>
                  <a:pt x="401" y="404"/>
                  <a:pt x="400" y="286"/>
                </a:cubicBezTo>
                <a:cubicBezTo>
                  <a:pt x="401" y="286"/>
                  <a:pt x="402" y="286"/>
                  <a:pt x="403" y="286"/>
                </a:cubicBezTo>
                <a:cubicBezTo>
                  <a:pt x="409" y="286"/>
                  <a:pt x="415" y="282"/>
                  <a:pt x="418" y="277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53" y="195"/>
                  <a:pt x="452" y="186"/>
                  <a:pt x="448" y="177"/>
                </a:cubicBezTo>
                <a:close/>
                <a:moveTo>
                  <a:pt x="230" y="241"/>
                </a:moveTo>
                <a:cubicBezTo>
                  <a:pt x="227" y="244"/>
                  <a:pt x="223" y="245"/>
                  <a:pt x="220" y="24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2" y="171"/>
                  <a:pt x="142" y="160"/>
                  <a:pt x="142" y="150"/>
                </a:cubicBezTo>
                <a:cubicBezTo>
                  <a:pt x="142" y="147"/>
                  <a:pt x="140" y="145"/>
                  <a:pt x="137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4" y="145"/>
                  <a:pt x="132" y="148"/>
                  <a:pt x="132" y="150"/>
                </a:cubicBezTo>
                <a:cubicBezTo>
                  <a:pt x="132" y="150"/>
                  <a:pt x="133" y="164"/>
                  <a:pt x="133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213"/>
                  <a:pt x="135" y="253"/>
                  <a:pt x="136" y="293"/>
                </a:cubicBezTo>
                <a:cubicBezTo>
                  <a:pt x="137" y="329"/>
                  <a:pt x="138" y="365"/>
                  <a:pt x="139" y="392"/>
                </a:cubicBezTo>
                <a:cubicBezTo>
                  <a:pt x="139" y="405"/>
                  <a:pt x="139" y="416"/>
                  <a:pt x="140" y="424"/>
                </a:cubicBezTo>
                <a:cubicBezTo>
                  <a:pt x="140" y="430"/>
                  <a:pt x="140" y="433"/>
                  <a:pt x="140" y="436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140" y="441"/>
                  <a:pt x="134" y="445"/>
                  <a:pt x="128" y="444"/>
                </a:cubicBezTo>
                <a:cubicBezTo>
                  <a:pt x="122" y="444"/>
                  <a:pt x="117" y="440"/>
                  <a:pt x="117" y="43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5" y="279"/>
                  <a:pt x="103" y="277"/>
                  <a:pt x="100" y="277"/>
                </a:cubicBezTo>
                <a:cubicBezTo>
                  <a:pt x="98" y="277"/>
                  <a:pt x="96" y="279"/>
                  <a:pt x="96" y="281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3" y="440"/>
                  <a:pt x="78" y="444"/>
                  <a:pt x="72" y="444"/>
                </a:cubicBezTo>
                <a:cubicBezTo>
                  <a:pt x="66" y="445"/>
                  <a:pt x="61" y="441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1" y="433"/>
                  <a:pt x="61" y="429"/>
                  <a:pt x="61" y="422"/>
                </a:cubicBezTo>
                <a:cubicBezTo>
                  <a:pt x="61" y="413"/>
                  <a:pt x="61" y="401"/>
                  <a:pt x="61" y="386"/>
                </a:cubicBezTo>
                <a:cubicBezTo>
                  <a:pt x="61" y="357"/>
                  <a:pt x="62" y="318"/>
                  <a:pt x="62" y="281"/>
                </a:cubicBezTo>
                <a:cubicBezTo>
                  <a:pt x="67" y="277"/>
                  <a:pt x="69" y="271"/>
                  <a:pt x="67" y="265"/>
                </a:cubicBezTo>
                <a:cubicBezTo>
                  <a:pt x="67" y="265"/>
                  <a:pt x="67" y="265"/>
                  <a:pt x="67" y="264"/>
                </a:cubicBezTo>
                <a:cubicBezTo>
                  <a:pt x="67" y="263"/>
                  <a:pt x="65" y="258"/>
                  <a:pt x="62" y="249"/>
                </a:cubicBezTo>
                <a:cubicBezTo>
                  <a:pt x="63" y="197"/>
                  <a:pt x="63" y="169"/>
                  <a:pt x="63" y="169"/>
                </a:cubicBezTo>
                <a:cubicBezTo>
                  <a:pt x="63" y="167"/>
                  <a:pt x="61" y="165"/>
                  <a:pt x="59" y="165"/>
                </a:cubicBezTo>
                <a:cubicBezTo>
                  <a:pt x="58" y="164"/>
                  <a:pt x="55" y="165"/>
                  <a:pt x="54" y="166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4"/>
                  <a:pt x="34" y="195"/>
                  <a:pt x="34" y="197"/>
                </a:cubicBezTo>
                <a:cubicBezTo>
                  <a:pt x="34" y="197"/>
                  <a:pt x="40" y="215"/>
                  <a:pt x="46" y="232"/>
                </a:cubicBezTo>
                <a:cubicBezTo>
                  <a:pt x="49" y="239"/>
                  <a:pt x="51" y="246"/>
                  <a:pt x="53" y="252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4" y="254"/>
                  <a:pt x="54" y="255"/>
                  <a:pt x="55" y="257"/>
                </a:cubicBezTo>
                <a:cubicBezTo>
                  <a:pt x="56" y="262"/>
                  <a:pt x="58" y="265"/>
                  <a:pt x="59" y="26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9" y="271"/>
                  <a:pt x="57" y="274"/>
                  <a:pt x="53" y="276"/>
                </a:cubicBezTo>
                <a:cubicBezTo>
                  <a:pt x="49" y="277"/>
                  <a:pt x="45" y="276"/>
                  <a:pt x="44" y="273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0" y="194"/>
                  <a:pt x="10" y="188"/>
                  <a:pt x="13" y="182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8" y="112"/>
                  <a:pt x="63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28" y="105"/>
                  <a:pt x="136" y="118"/>
                  <a:pt x="140" y="126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9" y="141"/>
                  <a:pt x="177" y="190"/>
                  <a:pt x="177" y="191"/>
                </a:cubicBezTo>
                <a:cubicBezTo>
                  <a:pt x="178" y="191"/>
                  <a:pt x="178" y="192"/>
                  <a:pt x="178" y="192"/>
                </a:cubicBezTo>
                <a:cubicBezTo>
                  <a:pt x="178" y="192"/>
                  <a:pt x="191" y="202"/>
                  <a:pt x="204" y="212"/>
                </a:cubicBezTo>
                <a:cubicBezTo>
                  <a:pt x="211" y="217"/>
                  <a:pt x="217" y="221"/>
                  <a:pt x="222" y="225"/>
                </a:cubicBezTo>
                <a:cubicBezTo>
                  <a:pt x="226" y="228"/>
                  <a:pt x="228" y="230"/>
                  <a:pt x="230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2" y="233"/>
                  <a:pt x="232" y="238"/>
                  <a:pt x="230" y="241"/>
                </a:cubicBezTo>
                <a:close/>
                <a:moveTo>
                  <a:pt x="53" y="183"/>
                </a:moveTo>
                <a:cubicBezTo>
                  <a:pt x="53" y="192"/>
                  <a:pt x="53" y="206"/>
                  <a:pt x="53" y="223"/>
                </a:cubicBezTo>
                <a:cubicBezTo>
                  <a:pt x="50" y="214"/>
                  <a:pt x="47" y="204"/>
                  <a:pt x="44" y="196"/>
                </a:cubicBezTo>
                <a:lnTo>
                  <a:pt x="53" y="183"/>
                </a:lnTo>
                <a:close/>
                <a:moveTo>
                  <a:pt x="440" y="201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6"/>
                  <a:pt x="404" y="277"/>
                  <a:pt x="400" y="276"/>
                </a:cubicBezTo>
                <a:cubicBezTo>
                  <a:pt x="396" y="274"/>
                  <a:pt x="394" y="271"/>
                  <a:pt x="394" y="267"/>
                </a:cubicBezTo>
                <a:cubicBezTo>
                  <a:pt x="394" y="267"/>
                  <a:pt x="394" y="267"/>
                  <a:pt x="394" y="267"/>
                </a:cubicBezTo>
                <a:cubicBezTo>
                  <a:pt x="395" y="265"/>
                  <a:pt x="396" y="262"/>
                  <a:pt x="398" y="257"/>
                </a:cubicBezTo>
                <a:cubicBezTo>
                  <a:pt x="399" y="255"/>
                  <a:pt x="399" y="254"/>
                  <a:pt x="400" y="252"/>
                </a:cubicBezTo>
                <a:cubicBezTo>
                  <a:pt x="400" y="252"/>
                  <a:pt x="400" y="252"/>
                  <a:pt x="400" y="252"/>
                </a:cubicBezTo>
                <a:cubicBezTo>
                  <a:pt x="402" y="246"/>
                  <a:pt x="404" y="239"/>
                  <a:pt x="407" y="232"/>
                </a:cubicBezTo>
                <a:cubicBezTo>
                  <a:pt x="413" y="215"/>
                  <a:pt x="419" y="197"/>
                  <a:pt x="419" y="197"/>
                </a:cubicBezTo>
                <a:cubicBezTo>
                  <a:pt x="419" y="195"/>
                  <a:pt x="419" y="194"/>
                  <a:pt x="418" y="193"/>
                </a:cubicBezTo>
                <a:cubicBezTo>
                  <a:pt x="399" y="166"/>
                  <a:pt x="399" y="166"/>
                  <a:pt x="399" y="166"/>
                </a:cubicBezTo>
                <a:cubicBezTo>
                  <a:pt x="397" y="165"/>
                  <a:pt x="395" y="164"/>
                  <a:pt x="393" y="165"/>
                </a:cubicBezTo>
                <a:cubicBezTo>
                  <a:pt x="391" y="165"/>
                  <a:pt x="390" y="167"/>
                  <a:pt x="390" y="169"/>
                </a:cubicBezTo>
                <a:cubicBezTo>
                  <a:pt x="390" y="169"/>
                  <a:pt x="390" y="197"/>
                  <a:pt x="391" y="249"/>
                </a:cubicBezTo>
                <a:cubicBezTo>
                  <a:pt x="388" y="258"/>
                  <a:pt x="386" y="263"/>
                  <a:pt x="386" y="264"/>
                </a:cubicBezTo>
                <a:cubicBezTo>
                  <a:pt x="386" y="265"/>
                  <a:pt x="385" y="265"/>
                  <a:pt x="385" y="265"/>
                </a:cubicBezTo>
                <a:cubicBezTo>
                  <a:pt x="384" y="271"/>
                  <a:pt x="386" y="277"/>
                  <a:pt x="391" y="281"/>
                </a:cubicBezTo>
                <a:cubicBezTo>
                  <a:pt x="391" y="318"/>
                  <a:pt x="392" y="357"/>
                  <a:pt x="392" y="386"/>
                </a:cubicBezTo>
                <a:cubicBezTo>
                  <a:pt x="392" y="401"/>
                  <a:pt x="392" y="413"/>
                  <a:pt x="392" y="422"/>
                </a:cubicBezTo>
                <a:cubicBezTo>
                  <a:pt x="392" y="429"/>
                  <a:pt x="392" y="433"/>
                  <a:pt x="392" y="436"/>
                </a:cubicBezTo>
                <a:cubicBezTo>
                  <a:pt x="392" y="436"/>
                  <a:pt x="392" y="436"/>
                  <a:pt x="392" y="436"/>
                </a:cubicBezTo>
                <a:cubicBezTo>
                  <a:pt x="392" y="441"/>
                  <a:pt x="387" y="445"/>
                  <a:pt x="381" y="444"/>
                </a:cubicBezTo>
                <a:cubicBezTo>
                  <a:pt x="375" y="444"/>
                  <a:pt x="370" y="440"/>
                  <a:pt x="369" y="435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79"/>
                  <a:pt x="355" y="277"/>
                  <a:pt x="353" y="277"/>
                </a:cubicBezTo>
                <a:cubicBezTo>
                  <a:pt x="350" y="277"/>
                  <a:pt x="348" y="279"/>
                  <a:pt x="348" y="281"/>
                </a:cubicBezTo>
                <a:cubicBezTo>
                  <a:pt x="336" y="435"/>
                  <a:pt x="336" y="435"/>
                  <a:pt x="336" y="435"/>
                </a:cubicBezTo>
                <a:cubicBezTo>
                  <a:pt x="336" y="440"/>
                  <a:pt x="331" y="444"/>
                  <a:pt x="325" y="444"/>
                </a:cubicBezTo>
                <a:cubicBezTo>
                  <a:pt x="319" y="445"/>
                  <a:pt x="313" y="441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3"/>
                  <a:pt x="313" y="430"/>
                  <a:pt x="313" y="424"/>
                </a:cubicBezTo>
                <a:cubicBezTo>
                  <a:pt x="313" y="416"/>
                  <a:pt x="314" y="405"/>
                  <a:pt x="314" y="392"/>
                </a:cubicBezTo>
                <a:cubicBezTo>
                  <a:pt x="315" y="365"/>
                  <a:pt x="316" y="329"/>
                  <a:pt x="317" y="293"/>
                </a:cubicBezTo>
                <a:cubicBezTo>
                  <a:pt x="318" y="253"/>
                  <a:pt x="319" y="213"/>
                  <a:pt x="320" y="185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64"/>
                  <a:pt x="320" y="150"/>
                  <a:pt x="320" y="150"/>
                </a:cubicBezTo>
                <a:cubicBezTo>
                  <a:pt x="321" y="148"/>
                  <a:pt x="318" y="145"/>
                  <a:pt x="316" y="145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3" y="145"/>
                  <a:pt x="311" y="147"/>
                  <a:pt x="311" y="150"/>
                </a:cubicBezTo>
                <a:cubicBezTo>
                  <a:pt x="311" y="160"/>
                  <a:pt x="310" y="171"/>
                  <a:pt x="310" y="183"/>
                </a:cubicBezTo>
                <a:cubicBezTo>
                  <a:pt x="290" y="211"/>
                  <a:pt x="290" y="211"/>
                  <a:pt x="290" y="211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2" y="233"/>
                  <a:pt x="240" y="228"/>
                  <a:pt x="236" y="224"/>
                </a:cubicBezTo>
                <a:cubicBezTo>
                  <a:pt x="236" y="224"/>
                  <a:pt x="236" y="224"/>
                  <a:pt x="236" y="223"/>
                </a:cubicBezTo>
                <a:cubicBezTo>
                  <a:pt x="235" y="223"/>
                  <a:pt x="235" y="223"/>
                  <a:pt x="234" y="222"/>
                </a:cubicBezTo>
                <a:cubicBezTo>
                  <a:pt x="249" y="211"/>
                  <a:pt x="274" y="192"/>
                  <a:pt x="274" y="192"/>
                </a:cubicBezTo>
                <a:cubicBezTo>
                  <a:pt x="275" y="192"/>
                  <a:pt x="275" y="191"/>
                  <a:pt x="276" y="191"/>
                </a:cubicBezTo>
                <a:cubicBezTo>
                  <a:pt x="276" y="190"/>
                  <a:pt x="304" y="141"/>
                  <a:pt x="312" y="127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7" y="118"/>
                  <a:pt x="324" y="105"/>
                  <a:pt x="356" y="105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90" y="105"/>
                  <a:pt x="395" y="112"/>
                  <a:pt x="406" y="128"/>
                </a:cubicBezTo>
                <a:cubicBezTo>
                  <a:pt x="440" y="182"/>
                  <a:pt x="440" y="182"/>
                  <a:pt x="440" y="182"/>
                </a:cubicBezTo>
                <a:cubicBezTo>
                  <a:pt x="443" y="188"/>
                  <a:pt x="443" y="194"/>
                  <a:pt x="440" y="201"/>
                </a:cubicBezTo>
                <a:close/>
                <a:moveTo>
                  <a:pt x="400" y="183"/>
                </a:moveTo>
                <a:cubicBezTo>
                  <a:pt x="409" y="196"/>
                  <a:pt x="409" y="196"/>
                  <a:pt x="409" y="196"/>
                </a:cubicBezTo>
                <a:cubicBezTo>
                  <a:pt x="406" y="204"/>
                  <a:pt x="403" y="214"/>
                  <a:pt x="400" y="223"/>
                </a:cubicBezTo>
                <a:cubicBezTo>
                  <a:pt x="400" y="206"/>
                  <a:pt x="400" y="192"/>
                  <a:pt x="400" y="183"/>
                </a:cubicBezTo>
                <a:close/>
                <a:moveTo>
                  <a:pt x="99" y="86"/>
                </a:moveTo>
                <a:cubicBezTo>
                  <a:pt x="122" y="86"/>
                  <a:pt x="142" y="67"/>
                  <a:pt x="142" y="43"/>
                </a:cubicBezTo>
                <a:cubicBezTo>
                  <a:pt x="142" y="19"/>
                  <a:pt x="122" y="0"/>
                  <a:pt x="99" y="0"/>
                </a:cubicBezTo>
                <a:cubicBezTo>
                  <a:pt x="75" y="0"/>
                  <a:pt x="55" y="19"/>
                  <a:pt x="55" y="43"/>
                </a:cubicBezTo>
                <a:cubicBezTo>
                  <a:pt x="55" y="67"/>
                  <a:pt x="75" y="86"/>
                  <a:pt x="99" y="86"/>
                </a:cubicBezTo>
                <a:close/>
                <a:moveTo>
                  <a:pt x="99" y="9"/>
                </a:moveTo>
                <a:cubicBezTo>
                  <a:pt x="117" y="9"/>
                  <a:pt x="132" y="24"/>
                  <a:pt x="132" y="43"/>
                </a:cubicBezTo>
                <a:cubicBezTo>
                  <a:pt x="132" y="62"/>
                  <a:pt x="117" y="77"/>
                  <a:pt x="99" y="77"/>
                </a:cubicBezTo>
                <a:cubicBezTo>
                  <a:pt x="80" y="77"/>
                  <a:pt x="65" y="62"/>
                  <a:pt x="65" y="43"/>
                </a:cubicBezTo>
                <a:cubicBezTo>
                  <a:pt x="65" y="24"/>
                  <a:pt x="80" y="9"/>
                  <a:pt x="99" y="9"/>
                </a:cubicBezTo>
                <a:close/>
              </a:path>
            </a:pathLst>
          </a:custGeom>
          <a:solidFill>
            <a:srgbClr val="78953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44"/>
          <p:cNvSpPr>
            <a:spLocks noChangeAspect="1" noEditPoints="1"/>
          </p:cNvSpPr>
          <p:nvPr/>
        </p:nvSpPr>
        <p:spPr bwMode="auto">
          <a:xfrm>
            <a:off x="5689523" y="2498810"/>
            <a:ext cx="329680" cy="323748"/>
          </a:xfrm>
          <a:custGeom>
            <a:avLst/>
            <a:gdLst>
              <a:gd name="T0" fmla="*/ 347 w 447"/>
              <a:gd name="T1" fmla="*/ 173 h 439"/>
              <a:gd name="T2" fmla="*/ 295 w 447"/>
              <a:gd name="T3" fmla="*/ 77 h 439"/>
              <a:gd name="T4" fmla="*/ 173 w 447"/>
              <a:gd name="T5" fmla="*/ 75 h 439"/>
              <a:gd name="T6" fmla="*/ 131 w 447"/>
              <a:gd name="T7" fmla="*/ 180 h 439"/>
              <a:gd name="T8" fmla="*/ 162 w 447"/>
              <a:gd name="T9" fmla="*/ 174 h 439"/>
              <a:gd name="T10" fmla="*/ 236 w 447"/>
              <a:gd name="T11" fmla="*/ 122 h 439"/>
              <a:gd name="T12" fmla="*/ 26 w 447"/>
              <a:gd name="T13" fmla="*/ 285 h 439"/>
              <a:gd name="T14" fmla="*/ 26 w 447"/>
              <a:gd name="T15" fmla="*/ 332 h 439"/>
              <a:gd name="T16" fmla="*/ 161 w 447"/>
              <a:gd name="T17" fmla="*/ 323 h 439"/>
              <a:gd name="T18" fmla="*/ 268 w 447"/>
              <a:gd name="T19" fmla="*/ 308 h 439"/>
              <a:gd name="T20" fmla="*/ 223 w 447"/>
              <a:gd name="T21" fmla="*/ 436 h 439"/>
              <a:gd name="T22" fmla="*/ 254 w 447"/>
              <a:gd name="T23" fmla="*/ 426 h 439"/>
              <a:gd name="T24" fmla="*/ 318 w 447"/>
              <a:gd name="T25" fmla="*/ 281 h 439"/>
              <a:gd name="T26" fmla="*/ 292 w 447"/>
              <a:gd name="T27" fmla="*/ 174 h 439"/>
              <a:gd name="T28" fmla="*/ 327 w 447"/>
              <a:gd name="T29" fmla="*/ 225 h 439"/>
              <a:gd name="T30" fmla="*/ 423 w 447"/>
              <a:gd name="T31" fmla="*/ 229 h 439"/>
              <a:gd name="T32" fmla="*/ 440 w 447"/>
              <a:gd name="T33" fmla="*/ 222 h 439"/>
              <a:gd name="T34" fmla="*/ 424 w 447"/>
              <a:gd name="T35" fmla="*/ 182 h 439"/>
              <a:gd name="T36" fmla="*/ 423 w 447"/>
              <a:gd name="T37" fmla="*/ 220 h 439"/>
              <a:gd name="T38" fmla="*/ 311 w 447"/>
              <a:gd name="T39" fmla="*/ 204 h 439"/>
              <a:gd name="T40" fmla="*/ 295 w 447"/>
              <a:gd name="T41" fmla="*/ 158 h 439"/>
              <a:gd name="T42" fmla="*/ 248 w 447"/>
              <a:gd name="T43" fmla="*/ 222 h 439"/>
              <a:gd name="T44" fmla="*/ 312 w 447"/>
              <a:gd name="T45" fmla="*/ 288 h 439"/>
              <a:gd name="T46" fmla="*/ 316 w 447"/>
              <a:gd name="T47" fmla="*/ 310 h 439"/>
              <a:gd name="T48" fmla="*/ 233 w 447"/>
              <a:gd name="T49" fmla="*/ 429 h 439"/>
              <a:gd name="T50" fmla="*/ 224 w 447"/>
              <a:gd name="T51" fmla="*/ 407 h 439"/>
              <a:gd name="T52" fmla="*/ 277 w 447"/>
              <a:gd name="T53" fmla="*/ 303 h 439"/>
              <a:gd name="T54" fmla="*/ 212 w 447"/>
              <a:gd name="T55" fmla="*/ 251 h 439"/>
              <a:gd name="T56" fmla="*/ 153 w 447"/>
              <a:gd name="T57" fmla="*/ 318 h 439"/>
              <a:gd name="T58" fmla="*/ 139 w 447"/>
              <a:gd name="T59" fmla="*/ 325 h 439"/>
              <a:gd name="T60" fmla="*/ 10 w 447"/>
              <a:gd name="T61" fmla="*/ 308 h 439"/>
              <a:gd name="T62" fmla="*/ 128 w 447"/>
              <a:gd name="T63" fmla="*/ 292 h 439"/>
              <a:gd name="T64" fmla="*/ 248 w 447"/>
              <a:gd name="T65" fmla="*/ 121 h 439"/>
              <a:gd name="T66" fmla="*/ 244 w 447"/>
              <a:gd name="T67" fmla="*/ 113 h 439"/>
              <a:gd name="T68" fmla="*/ 201 w 447"/>
              <a:gd name="T69" fmla="*/ 110 h 439"/>
              <a:gd name="T70" fmla="*/ 143 w 447"/>
              <a:gd name="T71" fmla="*/ 175 h 439"/>
              <a:gd name="T72" fmla="*/ 134 w 447"/>
              <a:gd name="T73" fmla="*/ 153 h 439"/>
              <a:gd name="T74" fmla="*/ 197 w 447"/>
              <a:gd name="T75" fmla="*/ 73 h 439"/>
              <a:gd name="T76" fmla="*/ 316 w 447"/>
              <a:gd name="T77" fmla="*/ 104 h 439"/>
              <a:gd name="T78" fmla="*/ 343 w 447"/>
              <a:gd name="T79" fmla="*/ 182 h 439"/>
              <a:gd name="T80" fmla="*/ 423 w 447"/>
              <a:gd name="T81" fmla="*/ 192 h 439"/>
              <a:gd name="T82" fmla="*/ 433 w 447"/>
              <a:gd name="T83" fmla="*/ 216 h 439"/>
              <a:gd name="T84" fmla="*/ 339 w 447"/>
              <a:gd name="T85" fmla="*/ 91 h 439"/>
              <a:gd name="T86" fmla="*/ 378 w 447"/>
              <a:gd name="T87" fmla="*/ 67 h 439"/>
              <a:gd name="T88" fmla="*/ 361 w 447"/>
              <a:gd name="T89" fmla="*/ 5 h 439"/>
              <a:gd name="T90" fmla="*/ 299 w 447"/>
              <a:gd name="T91" fmla="*/ 23 h 439"/>
              <a:gd name="T92" fmla="*/ 317 w 447"/>
              <a:gd name="T93" fmla="*/ 85 h 439"/>
              <a:gd name="T94" fmla="*/ 339 w 447"/>
              <a:gd name="T95" fmla="*/ 9 h 439"/>
              <a:gd name="T96" fmla="*/ 373 w 447"/>
              <a:gd name="T97" fmla="*/ 35 h 439"/>
              <a:gd name="T98" fmla="*/ 339 w 447"/>
              <a:gd name="T99" fmla="*/ 82 h 439"/>
              <a:gd name="T100" fmla="*/ 304 w 447"/>
              <a:gd name="T101" fmla="*/ 55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7" h="439">
                <a:moveTo>
                  <a:pt x="424" y="182"/>
                </a:moveTo>
                <a:cubicBezTo>
                  <a:pt x="347" y="173"/>
                  <a:pt x="347" y="173"/>
                  <a:pt x="347" y="173"/>
                </a:cubicBezTo>
                <a:cubicBezTo>
                  <a:pt x="325" y="102"/>
                  <a:pt x="325" y="102"/>
                  <a:pt x="325" y="102"/>
                </a:cubicBezTo>
                <a:cubicBezTo>
                  <a:pt x="321" y="90"/>
                  <a:pt x="308" y="79"/>
                  <a:pt x="295" y="77"/>
                </a:cubicBezTo>
                <a:cubicBezTo>
                  <a:pt x="198" y="64"/>
                  <a:pt x="198" y="64"/>
                  <a:pt x="198" y="64"/>
                </a:cubicBezTo>
                <a:cubicBezTo>
                  <a:pt x="188" y="62"/>
                  <a:pt x="179" y="67"/>
                  <a:pt x="173" y="75"/>
                </a:cubicBezTo>
                <a:cubicBezTo>
                  <a:pt x="126" y="148"/>
                  <a:pt x="126" y="148"/>
                  <a:pt x="126" y="148"/>
                </a:cubicBezTo>
                <a:cubicBezTo>
                  <a:pt x="118" y="158"/>
                  <a:pt x="120" y="171"/>
                  <a:pt x="131" y="180"/>
                </a:cubicBezTo>
                <a:cubicBezTo>
                  <a:pt x="135" y="183"/>
                  <a:pt x="138" y="185"/>
                  <a:pt x="143" y="185"/>
                </a:cubicBezTo>
                <a:cubicBezTo>
                  <a:pt x="151" y="185"/>
                  <a:pt x="159" y="179"/>
                  <a:pt x="162" y="174"/>
                </a:cubicBezTo>
                <a:cubicBezTo>
                  <a:pt x="206" y="118"/>
                  <a:pt x="206" y="118"/>
                  <a:pt x="206" y="118"/>
                </a:cubicBezTo>
                <a:cubicBezTo>
                  <a:pt x="236" y="122"/>
                  <a:pt x="236" y="122"/>
                  <a:pt x="236" y="122"/>
                </a:cubicBezTo>
                <a:cubicBezTo>
                  <a:pt x="125" y="282"/>
                  <a:pt x="125" y="282"/>
                  <a:pt x="125" y="282"/>
                </a:cubicBezTo>
                <a:cubicBezTo>
                  <a:pt x="26" y="285"/>
                  <a:pt x="26" y="285"/>
                  <a:pt x="26" y="285"/>
                </a:cubicBezTo>
                <a:cubicBezTo>
                  <a:pt x="12" y="285"/>
                  <a:pt x="0" y="295"/>
                  <a:pt x="0" y="308"/>
                </a:cubicBezTo>
                <a:cubicBezTo>
                  <a:pt x="0" y="322"/>
                  <a:pt x="12" y="332"/>
                  <a:pt x="26" y="332"/>
                </a:cubicBezTo>
                <a:cubicBezTo>
                  <a:pt x="139" y="335"/>
                  <a:pt x="139" y="335"/>
                  <a:pt x="139" y="335"/>
                </a:cubicBezTo>
                <a:cubicBezTo>
                  <a:pt x="148" y="335"/>
                  <a:pt x="156" y="330"/>
                  <a:pt x="161" y="323"/>
                </a:cubicBezTo>
                <a:cubicBezTo>
                  <a:pt x="213" y="263"/>
                  <a:pt x="213" y="263"/>
                  <a:pt x="213" y="263"/>
                </a:cubicBezTo>
                <a:cubicBezTo>
                  <a:pt x="268" y="308"/>
                  <a:pt x="268" y="308"/>
                  <a:pt x="268" y="308"/>
                </a:cubicBezTo>
                <a:cubicBezTo>
                  <a:pt x="215" y="403"/>
                  <a:pt x="215" y="403"/>
                  <a:pt x="215" y="403"/>
                </a:cubicBezTo>
                <a:cubicBezTo>
                  <a:pt x="208" y="415"/>
                  <a:pt x="211" y="429"/>
                  <a:pt x="223" y="436"/>
                </a:cubicBezTo>
                <a:cubicBezTo>
                  <a:pt x="226" y="438"/>
                  <a:pt x="229" y="439"/>
                  <a:pt x="233" y="439"/>
                </a:cubicBezTo>
                <a:cubicBezTo>
                  <a:pt x="242" y="439"/>
                  <a:pt x="251" y="432"/>
                  <a:pt x="254" y="426"/>
                </a:cubicBezTo>
                <a:cubicBezTo>
                  <a:pt x="324" y="315"/>
                  <a:pt x="324" y="315"/>
                  <a:pt x="324" y="315"/>
                </a:cubicBezTo>
                <a:cubicBezTo>
                  <a:pt x="331" y="303"/>
                  <a:pt x="328" y="289"/>
                  <a:pt x="318" y="281"/>
                </a:cubicBezTo>
                <a:cubicBezTo>
                  <a:pt x="258" y="224"/>
                  <a:pt x="258" y="224"/>
                  <a:pt x="258" y="224"/>
                </a:cubicBezTo>
                <a:cubicBezTo>
                  <a:pt x="292" y="174"/>
                  <a:pt x="292" y="174"/>
                  <a:pt x="292" y="174"/>
                </a:cubicBezTo>
                <a:cubicBezTo>
                  <a:pt x="302" y="207"/>
                  <a:pt x="302" y="207"/>
                  <a:pt x="302" y="207"/>
                </a:cubicBezTo>
                <a:cubicBezTo>
                  <a:pt x="306" y="218"/>
                  <a:pt x="316" y="225"/>
                  <a:pt x="327" y="225"/>
                </a:cubicBezTo>
                <a:cubicBezTo>
                  <a:pt x="327" y="225"/>
                  <a:pt x="327" y="225"/>
                  <a:pt x="327" y="225"/>
                </a:cubicBezTo>
                <a:cubicBezTo>
                  <a:pt x="423" y="229"/>
                  <a:pt x="423" y="229"/>
                  <a:pt x="423" y="229"/>
                </a:cubicBezTo>
                <a:cubicBezTo>
                  <a:pt x="423" y="229"/>
                  <a:pt x="423" y="229"/>
                  <a:pt x="423" y="229"/>
                </a:cubicBezTo>
                <a:cubicBezTo>
                  <a:pt x="430" y="229"/>
                  <a:pt x="435" y="227"/>
                  <a:pt x="440" y="222"/>
                </a:cubicBezTo>
                <a:cubicBezTo>
                  <a:pt x="444" y="218"/>
                  <a:pt x="447" y="212"/>
                  <a:pt x="447" y="206"/>
                </a:cubicBezTo>
                <a:cubicBezTo>
                  <a:pt x="447" y="193"/>
                  <a:pt x="436" y="183"/>
                  <a:pt x="424" y="182"/>
                </a:cubicBezTo>
                <a:close/>
                <a:moveTo>
                  <a:pt x="433" y="216"/>
                </a:moveTo>
                <a:cubicBezTo>
                  <a:pt x="431" y="218"/>
                  <a:pt x="427" y="220"/>
                  <a:pt x="423" y="220"/>
                </a:cubicBezTo>
                <a:cubicBezTo>
                  <a:pt x="327" y="216"/>
                  <a:pt x="327" y="216"/>
                  <a:pt x="327" y="216"/>
                </a:cubicBezTo>
                <a:cubicBezTo>
                  <a:pt x="320" y="216"/>
                  <a:pt x="313" y="211"/>
                  <a:pt x="311" y="204"/>
                </a:cubicBezTo>
                <a:cubicBezTo>
                  <a:pt x="298" y="162"/>
                  <a:pt x="298" y="162"/>
                  <a:pt x="298" y="162"/>
                </a:cubicBezTo>
                <a:cubicBezTo>
                  <a:pt x="298" y="160"/>
                  <a:pt x="296" y="159"/>
                  <a:pt x="295" y="158"/>
                </a:cubicBezTo>
                <a:cubicBezTo>
                  <a:pt x="293" y="158"/>
                  <a:pt x="291" y="159"/>
                  <a:pt x="290" y="160"/>
                </a:cubicBezTo>
                <a:cubicBezTo>
                  <a:pt x="248" y="222"/>
                  <a:pt x="248" y="222"/>
                  <a:pt x="248" y="222"/>
                </a:cubicBezTo>
                <a:cubicBezTo>
                  <a:pt x="246" y="224"/>
                  <a:pt x="247" y="226"/>
                  <a:pt x="248" y="228"/>
                </a:cubicBezTo>
                <a:cubicBezTo>
                  <a:pt x="312" y="288"/>
                  <a:pt x="312" y="288"/>
                  <a:pt x="312" y="288"/>
                </a:cubicBezTo>
                <a:cubicBezTo>
                  <a:pt x="312" y="288"/>
                  <a:pt x="312" y="288"/>
                  <a:pt x="312" y="288"/>
                </a:cubicBezTo>
                <a:cubicBezTo>
                  <a:pt x="319" y="294"/>
                  <a:pt x="321" y="303"/>
                  <a:pt x="316" y="310"/>
                </a:cubicBezTo>
                <a:cubicBezTo>
                  <a:pt x="246" y="421"/>
                  <a:pt x="246" y="421"/>
                  <a:pt x="246" y="421"/>
                </a:cubicBezTo>
                <a:cubicBezTo>
                  <a:pt x="244" y="425"/>
                  <a:pt x="239" y="429"/>
                  <a:pt x="233" y="429"/>
                </a:cubicBezTo>
                <a:cubicBezTo>
                  <a:pt x="231" y="429"/>
                  <a:pt x="229" y="429"/>
                  <a:pt x="227" y="428"/>
                </a:cubicBezTo>
                <a:cubicBezTo>
                  <a:pt x="220" y="423"/>
                  <a:pt x="219" y="416"/>
                  <a:pt x="224" y="407"/>
                </a:cubicBezTo>
                <a:cubicBezTo>
                  <a:pt x="278" y="309"/>
                  <a:pt x="278" y="309"/>
                  <a:pt x="278" y="309"/>
                </a:cubicBezTo>
                <a:cubicBezTo>
                  <a:pt x="279" y="307"/>
                  <a:pt x="279" y="304"/>
                  <a:pt x="277" y="303"/>
                </a:cubicBezTo>
                <a:cubicBezTo>
                  <a:pt x="215" y="252"/>
                  <a:pt x="215" y="252"/>
                  <a:pt x="215" y="252"/>
                </a:cubicBezTo>
                <a:cubicBezTo>
                  <a:pt x="214" y="252"/>
                  <a:pt x="213" y="251"/>
                  <a:pt x="212" y="251"/>
                </a:cubicBezTo>
                <a:cubicBezTo>
                  <a:pt x="211" y="251"/>
                  <a:pt x="209" y="252"/>
                  <a:pt x="208" y="253"/>
                </a:cubicBezTo>
                <a:cubicBezTo>
                  <a:pt x="153" y="318"/>
                  <a:pt x="153" y="318"/>
                  <a:pt x="153" y="318"/>
                </a:cubicBezTo>
                <a:cubicBezTo>
                  <a:pt x="153" y="318"/>
                  <a:pt x="153" y="318"/>
                  <a:pt x="153" y="318"/>
                </a:cubicBezTo>
                <a:cubicBezTo>
                  <a:pt x="150" y="323"/>
                  <a:pt x="145" y="325"/>
                  <a:pt x="139" y="325"/>
                </a:cubicBezTo>
                <a:cubicBezTo>
                  <a:pt x="26" y="323"/>
                  <a:pt x="26" y="323"/>
                  <a:pt x="26" y="323"/>
                </a:cubicBezTo>
                <a:cubicBezTo>
                  <a:pt x="17" y="323"/>
                  <a:pt x="10" y="316"/>
                  <a:pt x="10" y="308"/>
                </a:cubicBezTo>
                <a:cubicBezTo>
                  <a:pt x="10" y="301"/>
                  <a:pt x="17" y="295"/>
                  <a:pt x="27" y="295"/>
                </a:cubicBezTo>
                <a:cubicBezTo>
                  <a:pt x="128" y="292"/>
                  <a:pt x="128" y="292"/>
                  <a:pt x="128" y="292"/>
                </a:cubicBezTo>
                <a:cubicBezTo>
                  <a:pt x="130" y="292"/>
                  <a:pt x="131" y="291"/>
                  <a:pt x="132" y="290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49" y="119"/>
                  <a:pt x="249" y="118"/>
                  <a:pt x="248" y="116"/>
                </a:cubicBezTo>
                <a:cubicBezTo>
                  <a:pt x="247" y="115"/>
                  <a:pt x="246" y="114"/>
                  <a:pt x="244" y="113"/>
                </a:cubicBezTo>
                <a:cubicBezTo>
                  <a:pt x="205" y="108"/>
                  <a:pt x="205" y="108"/>
                  <a:pt x="205" y="108"/>
                </a:cubicBezTo>
                <a:cubicBezTo>
                  <a:pt x="203" y="108"/>
                  <a:pt x="202" y="108"/>
                  <a:pt x="201" y="110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152" y="172"/>
                  <a:pt x="147" y="175"/>
                  <a:pt x="143" y="175"/>
                </a:cubicBezTo>
                <a:cubicBezTo>
                  <a:pt x="141" y="175"/>
                  <a:pt x="139" y="175"/>
                  <a:pt x="138" y="173"/>
                </a:cubicBezTo>
                <a:cubicBezTo>
                  <a:pt x="133" y="170"/>
                  <a:pt x="127" y="162"/>
                  <a:pt x="134" y="153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84" y="75"/>
                  <a:pt x="191" y="72"/>
                  <a:pt x="197" y="73"/>
                </a:cubicBezTo>
                <a:cubicBezTo>
                  <a:pt x="294" y="86"/>
                  <a:pt x="294" y="86"/>
                  <a:pt x="294" y="86"/>
                </a:cubicBezTo>
                <a:cubicBezTo>
                  <a:pt x="303" y="88"/>
                  <a:pt x="314" y="96"/>
                  <a:pt x="316" y="104"/>
                </a:cubicBezTo>
                <a:cubicBezTo>
                  <a:pt x="339" y="179"/>
                  <a:pt x="339" y="179"/>
                  <a:pt x="339" y="179"/>
                </a:cubicBezTo>
                <a:cubicBezTo>
                  <a:pt x="339" y="181"/>
                  <a:pt x="341" y="182"/>
                  <a:pt x="343" y="182"/>
                </a:cubicBezTo>
                <a:cubicBezTo>
                  <a:pt x="423" y="192"/>
                  <a:pt x="423" y="192"/>
                  <a:pt x="423" y="192"/>
                </a:cubicBezTo>
                <a:cubicBezTo>
                  <a:pt x="423" y="192"/>
                  <a:pt x="423" y="192"/>
                  <a:pt x="423" y="192"/>
                </a:cubicBezTo>
                <a:cubicBezTo>
                  <a:pt x="431" y="192"/>
                  <a:pt x="437" y="198"/>
                  <a:pt x="437" y="206"/>
                </a:cubicBezTo>
                <a:cubicBezTo>
                  <a:pt x="437" y="210"/>
                  <a:pt x="436" y="213"/>
                  <a:pt x="433" y="216"/>
                </a:cubicBezTo>
                <a:close/>
                <a:moveTo>
                  <a:pt x="317" y="85"/>
                </a:moveTo>
                <a:cubicBezTo>
                  <a:pt x="323" y="89"/>
                  <a:pt x="331" y="91"/>
                  <a:pt x="339" y="91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55" y="91"/>
                  <a:pt x="370" y="82"/>
                  <a:pt x="378" y="67"/>
                </a:cubicBezTo>
                <a:cubicBezTo>
                  <a:pt x="384" y="57"/>
                  <a:pt x="386" y="44"/>
                  <a:pt x="382" y="33"/>
                </a:cubicBezTo>
                <a:cubicBezTo>
                  <a:pt x="379" y="21"/>
                  <a:pt x="371" y="11"/>
                  <a:pt x="361" y="5"/>
                </a:cubicBezTo>
                <a:cubicBezTo>
                  <a:pt x="354" y="2"/>
                  <a:pt x="346" y="0"/>
                  <a:pt x="339" y="0"/>
                </a:cubicBezTo>
                <a:cubicBezTo>
                  <a:pt x="322" y="0"/>
                  <a:pt x="307" y="9"/>
                  <a:pt x="299" y="23"/>
                </a:cubicBezTo>
                <a:cubicBezTo>
                  <a:pt x="293" y="34"/>
                  <a:pt x="291" y="46"/>
                  <a:pt x="295" y="58"/>
                </a:cubicBezTo>
                <a:cubicBezTo>
                  <a:pt x="298" y="70"/>
                  <a:pt x="306" y="79"/>
                  <a:pt x="317" y="85"/>
                </a:cubicBezTo>
                <a:close/>
                <a:moveTo>
                  <a:pt x="307" y="28"/>
                </a:moveTo>
                <a:cubicBezTo>
                  <a:pt x="313" y="16"/>
                  <a:pt x="325" y="9"/>
                  <a:pt x="339" y="9"/>
                </a:cubicBezTo>
                <a:cubicBezTo>
                  <a:pt x="345" y="9"/>
                  <a:pt x="351" y="11"/>
                  <a:pt x="356" y="14"/>
                </a:cubicBezTo>
                <a:cubicBezTo>
                  <a:pt x="365" y="18"/>
                  <a:pt x="371" y="26"/>
                  <a:pt x="373" y="35"/>
                </a:cubicBezTo>
                <a:cubicBezTo>
                  <a:pt x="376" y="45"/>
                  <a:pt x="375" y="54"/>
                  <a:pt x="370" y="63"/>
                </a:cubicBezTo>
                <a:cubicBezTo>
                  <a:pt x="364" y="74"/>
                  <a:pt x="352" y="82"/>
                  <a:pt x="339" y="82"/>
                </a:cubicBezTo>
                <a:cubicBezTo>
                  <a:pt x="332" y="82"/>
                  <a:pt x="326" y="80"/>
                  <a:pt x="321" y="77"/>
                </a:cubicBezTo>
                <a:cubicBezTo>
                  <a:pt x="313" y="72"/>
                  <a:pt x="306" y="65"/>
                  <a:pt x="304" y="55"/>
                </a:cubicBezTo>
                <a:cubicBezTo>
                  <a:pt x="301" y="46"/>
                  <a:pt x="302" y="36"/>
                  <a:pt x="307" y="28"/>
                </a:cubicBezTo>
                <a:close/>
              </a:path>
            </a:pathLst>
          </a:custGeom>
          <a:solidFill>
            <a:srgbClr val="32879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2391"/>
          <a:stretch/>
        </p:blipFill>
        <p:spPr>
          <a:xfrm>
            <a:off x="7004056" y="1165684"/>
            <a:ext cx="3890629" cy="5699591"/>
          </a:xfrm>
          <a:prstGeom prst="rect">
            <a:avLst/>
          </a:prstGeom>
        </p:spPr>
      </p:pic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8656245" y="1775733"/>
            <a:ext cx="586250" cy="967121"/>
            <a:chOff x="6531329" y="2691707"/>
            <a:chExt cx="444716" cy="733318"/>
          </a:xfrm>
        </p:grpSpPr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652002" y="3283678"/>
              <a:ext cx="203371" cy="52742"/>
            </a:xfrm>
            <a:custGeom>
              <a:avLst/>
              <a:gdLst>
                <a:gd name="T0" fmla="*/ 177 w 204"/>
                <a:gd name="T1" fmla="*/ 0 h 53"/>
                <a:gd name="T2" fmla="*/ 26 w 204"/>
                <a:gd name="T3" fmla="*/ 0 h 53"/>
                <a:gd name="T4" fmla="*/ 0 w 204"/>
                <a:gd name="T5" fmla="*/ 26 h 53"/>
                <a:gd name="T6" fmla="*/ 26 w 204"/>
                <a:gd name="T7" fmla="*/ 53 h 53"/>
                <a:gd name="T8" fmla="*/ 177 w 204"/>
                <a:gd name="T9" fmla="*/ 53 h 53"/>
                <a:gd name="T10" fmla="*/ 204 w 204"/>
                <a:gd name="T11" fmla="*/ 26 h 53"/>
                <a:gd name="T12" fmla="*/ 177 w 204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53">
                  <a:moveTo>
                    <a:pt x="17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92" y="53"/>
                    <a:pt x="204" y="41"/>
                    <a:pt x="204" y="26"/>
                  </a:cubicBezTo>
                  <a:cubicBezTo>
                    <a:pt x="204" y="12"/>
                    <a:pt x="192" y="0"/>
                    <a:pt x="177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6652002" y="3336419"/>
              <a:ext cx="203371" cy="54007"/>
            </a:xfrm>
            <a:custGeom>
              <a:avLst/>
              <a:gdLst>
                <a:gd name="T0" fmla="*/ 177 w 204"/>
                <a:gd name="T1" fmla="*/ 0 h 54"/>
                <a:gd name="T2" fmla="*/ 26 w 204"/>
                <a:gd name="T3" fmla="*/ 0 h 54"/>
                <a:gd name="T4" fmla="*/ 0 w 204"/>
                <a:gd name="T5" fmla="*/ 27 h 54"/>
                <a:gd name="T6" fmla="*/ 26 w 204"/>
                <a:gd name="T7" fmla="*/ 54 h 54"/>
                <a:gd name="T8" fmla="*/ 177 w 204"/>
                <a:gd name="T9" fmla="*/ 54 h 54"/>
                <a:gd name="T10" fmla="*/ 204 w 204"/>
                <a:gd name="T11" fmla="*/ 27 h 54"/>
                <a:gd name="T12" fmla="*/ 177 w 204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54">
                  <a:moveTo>
                    <a:pt x="17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6" y="54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92" y="54"/>
                    <a:pt x="204" y="42"/>
                    <a:pt x="204" y="27"/>
                  </a:cubicBezTo>
                  <a:cubicBezTo>
                    <a:pt x="204" y="12"/>
                    <a:pt x="192" y="0"/>
                    <a:pt x="177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6687866" y="3390427"/>
              <a:ext cx="131643" cy="34598"/>
            </a:xfrm>
            <a:custGeom>
              <a:avLst/>
              <a:gdLst>
                <a:gd name="T0" fmla="*/ 0 w 132"/>
                <a:gd name="T1" fmla="*/ 0 h 35"/>
                <a:gd name="T2" fmla="*/ 66 w 132"/>
                <a:gd name="T3" fmla="*/ 35 h 35"/>
                <a:gd name="T4" fmla="*/ 132 w 132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35">
                  <a:moveTo>
                    <a:pt x="0" y="0"/>
                  </a:moveTo>
                  <a:cubicBezTo>
                    <a:pt x="0" y="19"/>
                    <a:pt x="29" y="35"/>
                    <a:pt x="66" y="35"/>
                  </a:cubicBezTo>
                  <a:cubicBezTo>
                    <a:pt x="102" y="35"/>
                    <a:pt x="132" y="19"/>
                    <a:pt x="132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6531329" y="2691707"/>
              <a:ext cx="444716" cy="537964"/>
            </a:xfrm>
            <a:custGeom>
              <a:avLst/>
              <a:gdLst>
                <a:gd name="T0" fmla="*/ 223 w 446"/>
                <a:gd name="T1" fmla="*/ 0 h 540"/>
                <a:gd name="T2" fmla="*/ 0 w 446"/>
                <a:gd name="T3" fmla="*/ 223 h 540"/>
                <a:gd name="T4" fmla="*/ 62 w 446"/>
                <a:gd name="T5" fmla="*/ 379 h 540"/>
                <a:gd name="T6" fmla="*/ 94 w 446"/>
                <a:gd name="T7" fmla="*/ 440 h 540"/>
                <a:gd name="T8" fmla="*/ 94 w 446"/>
                <a:gd name="T9" fmla="*/ 484 h 540"/>
                <a:gd name="T10" fmla="*/ 150 w 446"/>
                <a:gd name="T11" fmla="*/ 540 h 540"/>
                <a:gd name="T12" fmla="*/ 296 w 446"/>
                <a:gd name="T13" fmla="*/ 540 h 540"/>
                <a:gd name="T14" fmla="*/ 352 w 446"/>
                <a:gd name="T15" fmla="*/ 484 h 540"/>
                <a:gd name="T16" fmla="*/ 352 w 446"/>
                <a:gd name="T17" fmla="*/ 440 h 540"/>
                <a:gd name="T18" fmla="*/ 383 w 446"/>
                <a:gd name="T19" fmla="*/ 379 h 540"/>
                <a:gd name="T20" fmla="*/ 446 w 446"/>
                <a:gd name="T21" fmla="*/ 223 h 540"/>
                <a:gd name="T22" fmla="*/ 223 w 446"/>
                <a:gd name="T23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6" h="540">
                  <a:moveTo>
                    <a:pt x="223" y="0"/>
                  </a:moveTo>
                  <a:cubicBezTo>
                    <a:pt x="99" y="0"/>
                    <a:pt x="0" y="100"/>
                    <a:pt x="0" y="223"/>
                  </a:cubicBezTo>
                  <a:cubicBezTo>
                    <a:pt x="0" y="284"/>
                    <a:pt x="22" y="339"/>
                    <a:pt x="62" y="379"/>
                  </a:cubicBezTo>
                  <a:cubicBezTo>
                    <a:pt x="83" y="399"/>
                    <a:pt x="94" y="415"/>
                    <a:pt x="94" y="440"/>
                  </a:cubicBezTo>
                  <a:cubicBezTo>
                    <a:pt x="94" y="466"/>
                    <a:pt x="94" y="484"/>
                    <a:pt x="94" y="484"/>
                  </a:cubicBezTo>
                  <a:cubicBezTo>
                    <a:pt x="94" y="515"/>
                    <a:pt x="119" y="540"/>
                    <a:pt x="150" y="540"/>
                  </a:cubicBezTo>
                  <a:cubicBezTo>
                    <a:pt x="296" y="540"/>
                    <a:pt x="296" y="540"/>
                    <a:pt x="296" y="540"/>
                  </a:cubicBezTo>
                  <a:cubicBezTo>
                    <a:pt x="327" y="540"/>
                    <a:pt x="352" y="515"/>
                    <a:pt x="352" y="484"/>
                  </a:cubicBezTo>
                  <a:cubicBezTo>
                    <a:pt x="352" y="484"/>
                    <a:pt x="352" y="466"/>
                    <a:pt x="352" y="440"/>
                  </a:cubicBezTo>
                  <a:cubicBezTo>
                    <a:pt x="352" y="415"/>
                    <a:pt x="362" y="399"/>
                    <a:pt x="383" y="379"/>
                  </a:cubicBezTo>
                  <a:cubicBezTo>
                    <a:pt x="423" y="339"/>
                    <a:pt x="446" y="284"/>
                    <a:pt x="446" y="223"/>
                  </a:cubicBezTo>
                  <a:cubicBezTo>
                    <a:pt x="446" y="100"/>
                    <a:pt x="347" y="0"/>
                    <a:pt x="223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41" name="Freeform 99"/>
            <p:cNvSpPr>
              <a:spLocks/>
            </p:cNvSpPr>
            <p:nvPr/>
          </p:nvSpPr>
          <p:spPr bwMode="auto">
            <a:xfrm>
              <a:off x="6652002" y="3229670"/>
              <a:ext cx="203371" cy="54007"/>
            </a:xfrm>
            <a:custGeom>
              <a:avLst/>
              <a:gdLst>
                <a:gd name="T0" fmla="*/ 177 w 204"/>
                <a:gd name="T1" fmla="*/ 0 h 54"/>
                <a:gd name="T2" fmla="*/ 26 w 204"/>
                <a:gd name="T3" fmla="*/ 0 h 54"/>
                <a:gd name="T4" fmla="*/ 0 w 204"/>
                <a:gd name="T5" fmla="*/ 27 h 54"/>
                <a:gd name="T6" fmla="*/ 26 w 204"/>
                <a:gd name="T7" fmla="*/ 54 h 54"/>
                <a:gd name="T8" fmla="*/ 177 w 204"/>
                <a:gd name="T9" fmla="*/ 54 h 54"/>
                <a:gd name="T10" fmla="*/ 204 w 204"/>
                <a:gd name="T11" fmla="*/ 27 h 54"/>
                <a:gd name="T12" fmla="*/ 177 w 204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54">
                  <a:moveTo>
                    <a:pt x="17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6" y="54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92" y="54"/>
                    <a:pt x="204" y="42"/>
                    <a:pt x="204" y="27"/>
                  </a:cubicBezTo>
                  <a:cubicBezTo>
                    <a:pt x="204" y="12"/>
                    <a:pt x="192" y="0"/>
                    <a:pt x="177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1" grpId="0" animBg="1"/>
      <p:bldP spid="102" grpId="0" animBg="1"/>
      <p:bldP spid="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4000" dirty="0"/>
              <a:t>Passive/Defensive Styles – Avoidance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“Laying low” when things get tough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Avoiding 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Having difficulty making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Being non-committal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Hoping that problems will take care of themselves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5" descr="W:\HS OPERATIONS\Circs with Embedded Logos\AvoidanceCircWithFo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1" y="1278202"/>
            <a:ext cx="4519093" cy="451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3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The Aggressive/Defensive Cluster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Oppositional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Competitive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Perfectionistic</a:t>
            </a:r>
          </a:p>
          <a:p>
            <a:endParaRPr lang="en-AU" sz="2800" dirty="0"/>
          </a:p>
          <a:p>
            <a:r>
              <a:rPr lang="en-AU" sz="2800" i="1" dirty="0"/>
              <a:t>Members approach tasks in forceful ways to protect their status and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2" y="1261701"/>
            <a:ext cx="4609507" cy="49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44387" y="402337"/>
            <a:ext cx="10921021" cy="704088"/>
          </a:xfrm>
        </p:spPr>
        <p:txBody>
          <a:bodyPr/>
          <a:lstStyle/>
          <a:p>
            <a:r>
              <a:rPr lang="en-AU" sz="4000" dirty="0"/>
              <a:t>Aggressive/Defensive Styles – Oppositional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  <a:br>
              <a:rPr lang="en-AU" sz="2400" dirty="0"/>
            </a:br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Opposing new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Looking for mistakes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Resisting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Being critical of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W:\HS OPERATIONS\Circs with Embedded Logos\OppositionalCircWithFo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3" y="1278203"/>
            <a:ext cx="4541642" cy="450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3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44387" y="402337"/>
            <a:ext cx="10921021" cy="704088"/>
          </a:xfrm>
        </p:spPr>
        <p:txBody>
          <a:bodyPr/>
          <a:lstStyle/>
          <a:p>
            <a:r>
              <a:rPr lang="en-AU" sz="4000" dirty="0"/>
              <a:t>Aggressive/Defensive Styles – </a:t>
            </a:r>
            <a:r>
              <a:rPr lang="en-US" altLang="en-US" sz="4000" dirty="0"/>
              <a:t>Power</a:t>
            </a:r>
            <a:endParaRPr lang="en-AU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  <a:br>
              <a:rPr lang="en-AU" sz="2400" dirty="0"/>
            </a:br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Wanting to control everything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Believing in force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Having little confidence in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Seldom admitting mistakes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W:\HS OPERATIONS\Circs with Embedded Logos\PowerCircWithFo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3" y="1282827"/>
            <a:ext cx="4541642" cy="453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44387" y="402337"/>
            <a:ext cx="10921021" cy="704088"/>
          </a:xfrm>
        </p:spPr>
        <p:txBody>
          <a:bodyPr/>
          <a:lstStyle/>
          <a:p>
            <a:r>
              <a:rPr lang="en-AU" sz="4000" dirty="0"/>
              <a:t>Aggressive/Defensive Styles – </a:t>
            </a:r>
            <a:r>
              <a:rPr lang="en-US" altLang="en-US" sz="4000" dirty="0"/>
              <a:t>Competitive</a:t>
            </a:r>
            <a:endParaRPr lang="en-AU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  <a:br>
              <a:rPr lang="en-AU" sz="2400" dirty="0"/>
            </a:br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Competing rather than cooperating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Having a strong need to win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Constantly comparing self to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W:\HS OPERATIONS\Circs with Embedded Logos\CompetitiveCircWithFo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3" y="1278203"/>
            <a:ext cx="4601389" cy="460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1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44387" y="402337"/>
            <a:ext cx="10921021" cy="704088"/>
          </a:xfrm>
        </p:spPr>
        <p:txBody>
          <a:bodyPr/>
          <a:lstStyle/>
          <a:p>
            <a:r>
              <a:rPr lang="en-AU" sz="4000" dirty="0"/>
              <a:t>Aggressive/Defensive Styles – </a:t>
            </a:r>
            <a:r>
              <a:rPr lang="en-US" altLang="en-US" sz="4000" dirty="0"/>
              <a:t>Perfectionistic</a:t>
            </a:r>
            <a:endParaRPr lang="en-AU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Characterized by:</a:t>
            </a:r>
            <a:br>
              <a:rPr lang="en-AU" sz="2400" dirty="0"/>
            </a:br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Never wanting to make a mistake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Setting unrealistic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Personally taking care of everything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Creating self-induced stress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W:\HS OPERATIONS\Circs with Embedded Logos\PerfectionisticCircWithFo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3" y="1281111"/>
            <a:ext cx="4541642" cy="45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4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Giving Feedback</a:t>
            </a:r>
          </a:p>
        </p:txBody>
      </p:sp>
    </p:spTree>
    <p:extLst>
      <p:ext uri="{BB962C8B-B14F-4D97-AF65-F5344CB8AC3E}">
        <p14:creationId xmlns:p14="http://schemas.microsoft.com/office/powerpoint/2010/main" val="12077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 rot="21213123">
            <a:off x="3585292" y="3887455"/>
            <a:ext cx="1453507" cy="7258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i="1" dirty="0"/>
              <a:t>Shock &amp; Denial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 rot="21334994">
            <a:off x="5337891" y="2407844"/>
            <a:ext cx="1453507" cy="7258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i="1" dirty="0"/>
              <a:t>Anger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 rot="21213123">
            <a:off x="6742070" y="1672215"/>
            <a:ext cx="1453507" cy="5333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i="1" dirty="0"/>
              <a:t>Bargaining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 rot="514497">
            <a:off x="8516519" y="2346446"/>
            <a:ext cx="1453507" cy="7258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i="1" dirty="0"/>
              <a:t>Depression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 rot="2481975">
            <a:off x="9622506" y="4703883"/>
            <a:ext cx="1453507" cy="7258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i="1" dirty="0"/>
              <a:t>Acceptance</a:t>
            </a:r>
          </a:p>
        </p:txBody>
      </p:sp>
      <p:sp>
        <p:nvSpPr>
          <p:cNvPr id="10" name="Rectangle 9"/>
          <p:cNvSpPr/>
          <p:nvPr/>
        </p:nvSpPr>
        <p:spPr>
          <a:xfrm rot="21380972">
            <a:off x="3958824" y="31110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218F29"/>
                  </a:solidFill>
                </a:ln>
                <a:solidFill>
                  <a:srgbClr val="218F2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 rot="21200592">
            <a:off x="7050369" y="7914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B26B02"/>
                  </a:solidFill>
                </a:ln>
                <a:solidFill>
                  <a:srgbClr val="B26B0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 rot="21380972">
            <a:off x="5741364" y="155343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0250AE"/>
                  </a:solidFill>
                </a:ln>
                <a:solidFill>
                  <a:srgbClr val="0250A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 rot="2327092">
            <a:off x="10491324" y="402117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A69C1A"/>
                  </a:solidFill>
                </a:ln>
                <a:solidFill>
                  <a:srgbClr val="A69C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 rot="549192">
            <a:off x="9062499" y="14772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B00054"/>
                  </a:solidFill>
                </a:ln>
                <a:solidFill>
                  <a:srgbClr val="B000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344388" y="402337"/>
            <a:ext cx="4815442" cy="7040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dirty="0">
                <a:solidFill>
                  <a:srgbClr val="000090"/>
                </a:solidFill>
                <a:latin typeface="always * forever"/>
                <a:ea typeface="+mj-ea"/>
                <a:cs typeface="always * forever"/>
              </a:rPr>
              <a:t>Giving Feedback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44390" y="1278204"/>
            <a:ext cx="4815440" cy="49158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Ensure Confidentiality</a:t>
            </a:r>
          </a:p>
          <a:p>
            <a:pPr>
              <a:lnSpc>
                <a:spcPct val="120000"/>
              </a:lnSpc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Be mindful of Reactions to Feedback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LSI 1 &amp; 2 Debriefing Materials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08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The Circumplex Percentiles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828"/>
          <a:stretch/>
        </p:blipFill>
        <p:spPr>
          <a:xfrm>
            <a:off x="242734" y="1106425"/>
            <a:ext cx="5060420" cy="5116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1106426"/>
            <a:ext cx="5046722" cy="35278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9403563" y="4786631"/>
            <a:ext cx="704850" cy="1600200"/>
            <a:chOff x="2112" y="960"/>
            <a:chExt cx="956" cy="1730"/>
          </a:xfrm>
        </p:grpSpPr>
        <p:pic>
          <p:nvPicPr>
            <p:cNvPr id="7" name="Picture 5" descr="Scorewedgehig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200"/>
              <a:ext cx="956" cy="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211" y="960"/>
              <a:ext cx="76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 dirty="0">
                  <a:solidFill>
                    <a:srgbClr val="053668"/>
                  </a:solidFill>
                </a:rPr>
                <a:t>HIGH</a:t>
              </a:r>
              <a:endParaRPr lang="en-US" altLang="en-US" sz="1000" dirty="0">
                <a:solidFill>
                  <a:srgbClr val="05366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8225373" y="4786631"/>
            <a:ext cx="708025" cy="1600200"/>
            <a:chOff x="3312" y="816"/>
            <a:chExt cx="960" cy="1730"/>
          </a:xfrm>
        </p:grpSpPr>
        <p:pic>
          <p:nvPicPr>
            <p:cNvPr id="10" name="Picture 8" descr="Scorewedge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056"/>
              <a:ext cx="956" cy="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816"/>
              <a:ext cx="96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>
                  <a:solidFill>
                    <a:srgbClr val="053668"/>
                  </a:solidFill>
                </a:rPr>
                <a:t>MEDIUM</a:t>
              </a:r>
              <a:endParaRPr lang="en-US" altLang="en-US" sz="1000">
                <a:solidFill>
                  <a:srgbClr val="05366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7056479" y="4786631"/>
            <a:ext cx="704850" cy="1600200"/>
            <a:chOff x="4416" y="960"/>
            <a:chExt cx="956" cy="1730"/>
          </a:xfrm>
        </p:grpSpPr>
        <p:pic>
          <p:nvPicPr>
            <p:cNvPr id="13" name="Picture 19" descr="Scorewedgelo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200"/>
              <a:ext cx="956" cy="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4515" y="960"/>
              <a:ext cx="76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>
                  <a:solidFill>
                    <a:srgbClr val="053668"/>
                  </a:solidFill>
                </a:rPr>
                <a:t>LOW</a:t>
              </a:r>
              <a:endParaRPr lang="en-US" altLang="en-US" sz="1000">
                <a:solidFill>
                  <a:srgbClr val="053668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8" name="Left-Right Arrow 17"/>
          <p:cNvSpPr/>
          <p:nvPr/>
        </p:nvSpPr>
        <p:spPr>
          <a:xfrm rot="4508488">
            <a:off x="9215556" y="5276706"/>
            <a:ext cx="370114" cy="1524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Left-Right Arrow 18"/>
          <p:cNvSpPr/>
          <p:nvPr/>
        </p:nvSpPr>
        <p:spPr>
          <a:xfrm rot="4508488">
            <a:off x="8141836" y="5652631"/>
            <a:ext cx="370114" cy="1524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Left-Right Arrow 19"/>
          <p:cNvSpPr/>
          <p:nvPr/>
        </p:nvSpPr>
        <p:spPr>
          <a:xfrm rot="4508488">
            <a:off x="7073543" y="6045440"/>
            <a:ext cx="370114" cy="1524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4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 + T = R</a:t>
            </a:r>
          </a:p>
        </p:txBody>
      </p:sp>
      <p:pic>
        <p:nvPicPr>
          <p:cNvPr id="5" name="Content Placeholder 4" descr="CBT.png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3"/>
          <a:stretch/>
        </p:blipFill>
        <p:spPr bwMode="auto">
          <a:xfrm>
            <a:off x="2071796" y="1278203"/>
            <a:ext cx="7294789" cy="224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4503015" y="4516659"/>
            <a:ext cx="2432347" cy="87177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Arial"/>
              <a:buNone/>
              <a:defRPr lang="en-US" sz="4400" kern="1200" dirty="0" smtClean="0">
                <a:solidFill>
                  <a:srgbClr val="000090"/>
                </a:solidFill>
                <a:latin typeface="always * forever"/>
                <a:ea typeface="+mj-ea"/>
                <a:cs typeface="always * foreve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Measures thoughts and attitudes that motivate your behaviour.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6919965" y="4516659"/>
            <a:ext cx="3004457" cy="182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Provides feedback on how your behaviour patterns are interpreted by others:</a:t>
            </a:r>
          </a:p>
          <a:p>
            <a:pPr algn="ctr" defTabSz="457200" eaLnBrk="1" hangingPunct="1">
              <a:lnSpc>
                <a:spcPct val="80000"/>
              </a:lnSpc>
              <a:spcBef>
                <a:spcPct val="0"/>
              </a:spcBef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latin typeface="always * forever"/>
              <a:cs typeface="always * forever"/>
            </a:endParaRP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How you relate to others</a:t>
            </a:r>
          </a:p>
          <a:p>
            <a:pPr defTabSz="457200" eaLnBrk="1" hangingPunct="1">
              <a:lnSpc>
                <a:spcPct val="80000"/>
              </a:lnSpc>
              <a:spcBef>
                <a:spcPct val="0"/>
              </a:spcBef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How you solve problems and make decisions.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8053" y="3965464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01058" y="3965464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 2</a:t>
            </a:r>
          </a:p>
        </p:txBody>
      </p:sp>
      <p:sp>
        <p:nvSpPr>
          <p:cNvPr id="12" name="Up Arrow 11"/>
          <p:cNvSpPr/>
          <p:nvPr/>
        </p:nvSpPr>
        <p:spPr>
          <a:xfrm>
            <a:off x="5566790" y="3534718"/>
            <a:ext cx="304800" cy="4027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Up Arrow 12"/>
          <p:cNvSpPr/>
          <p:nvPr/>
        </p:nvSpPr>
        <p:spPr>
          <a:xfrm>
            <a:off x="8269795" y="3534718"/>
            <a:ext cx="304800" cy="4027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Our Global Norms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4388" y="1278203"/>
            <a:ext cx="4532412" cy="4915803"/>
          </a:xfrm>
        </p:spPr>
        <p:txBody>
          <a:bodyPr/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N = 14,000 focal individuals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Matched LSI 1 and LSI 2 (same 14,000 individuals)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19.8% of the dataset comes from the Australian database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3.7% New Zealand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16% respondents ‘Asian’ (ethnicity)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7882-FD6F-1940-BF15-A3E3C7C2C47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3" descr="shaded blue w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6" y="1529467"/>
            <a:ext cx="2508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01844" y="5136576"/>
            <a:ext cx="3048000" cy="7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LSI-1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Self Description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44856" y="5141129"/>
            <a:ext cx="3243943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LSI-2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lways * forever"/>
                <a:cs typeface="always * forever"/>
              </a:rPr>
              <a:t>Description by Others</a:t>
            </a:r>
          </a:p>
        </p:txBody>
      </p:sp>
      <p:pic>
        <p:nvPicPr>
          <p:cNvPr id="8" name="Picture 6" descr="shaded purple w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1" y="1476286"/>
            <a:ext cx="257175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9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The LSI…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4388" y="1278203"/>
            <a:ext cx="6031012" cy="491580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dirty="0"/>
              <a:t>Assesses individual thinking styles, personal effectiveness and satisfaction.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dirty="0"/>
              <a:t>Presents feedback on individual behaviour and effectiveness.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dirty="0"/>
              <a:t>Provides insights into strengths and areas for development.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dirty="0"/>
              <a:t>Focuses on self-development and is confidential.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dirty="0"/>
              <a:t>Has been designed as a continuous and prescriptive tool for individual development.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dirty="0"/>
              <a:t>Is scientifically valid and reliable.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dirty="0"/>
              <a:t>Has over 40 years of use and research.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dirty="0"/>
              <a:t>Is referenced in numerous MBA programs, management books, psychology books, peer reviewed journals, and newspapers.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679" y="2305282"/>
            <a:ext cx="4293515" cy="28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Outcomes of using the LSI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4388" y="1278203"/>
            <a:ext cx="5762497" cy="491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dirty="0"/>
              <a:t>The LSI enables individuals to think and behave to their full potential. It’s particularly valuable for helping individuals to:</a:t>
            </a:r>
          </a:p>
          <a:p>
            <a:pPr>
              <a:spcBef>
                <a:spcPts val="600"/>
              </a:spcBef>
            </a:pPr>
            <a:endParaRPr lang="en-AU" dirty="0"/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Discover new ways of thinking and behaving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Improve their effectiveness in their roles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Cope better with stress, pressure and change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Achieve self-set goals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Apply more flexible and creative thinking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Improve their interpersonal relationships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Increase their personal effectiveness. </a:t>
            </a:r>
          </a:p>
          <a:p>
            <a:pPr>
              <a:spcBef>
                <a:spcPts val="600"/>
              </a:spcBef>
            </a:pP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5965371" y="1106425"/>
            <a:ext cx="6313715" cy="5463791"/>
            <a:chOff x="6106885" y="1504476"/>
            <a:chExt cx="6313715" cy="54637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8" t="7426" r="11924" b="8915"/>
            <a:stretch/>
          </p:blipFill>
          <p:spPr>
            <a:xfrm>
              <a:off x="6106885" y="1504476"/>
              <a:ext cx="6313715" cy="5463791"/>
            </a:xfrm>
            <a:prstGeom prst="rect">
              <a:avLst/>
            </a:prstGeom>
          </p:spPr>
        </p:pic>
        <p:sp>
          <p:nvSpPr>
            <p:cNvPr id="7" name="Title 3"/>
            <p:cNvSpPr txBox="1">
              <a:spLocks/>
            </p:cNvSpPr>
            <p:nvPr/>
          </p:nvSpPr>
          <p:spPr>
            <a:xfrm rot="20998178">
              <a:off x="6952440" y="2285995"/>
              <a:ext cx="4168465" cy="3538583"/>
            </a:xfrm>
            <a:prstGeom prst="rect">
              <a:avLst/>
            </a:prstGeom>
          </p:spPr>
          <p:txBody>
            <a:bodyPr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800" i="1" dirty="0"/>
                <a:t>Constructive Individuals:</a:t>
              </a:r>
            </a:p>
            <a:p>
              <a:pPr algn="l">
                <a:spcBef>
                  <a:spcPts val="0"/>
                </a:spcBef>
              </a:pPr>
              <a:endParaRPr lang="en-AU" sz="600" i="1" dirty="0"/>
            </a:p>
            <a:p>
              <a:pPr marL="342900" indent="-342900" algn="l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2400" b="1" i="1" dirty="0"/>
                <a:t>37%</a:t>
              </a:r>
              <a:r>
                <a:rPr lang="en-AU" sz="2000" i="1" dirty="0"/>
                <a:t> Less Stressed</a:t>
              </a:r>
            </a:p>
            <a:p>
              <a:pPr marL="342900" indent="-342900" algn="l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2400" b="1" i="1" dirty="0"/>
                <a:t>26%</a:t>
              </a:r>
              <a:r>
                <a:rPr lang="en-AU" sz="2000" i="1" dirty="0"/>
                <a:t> Better Health &amp; Wellbeing</a:t>
              </a:r>
            </a:p>
            <a:p>
              <a:pPr marL="342900" indent="-342900" algn="l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2400" b="1" i="1" dirty="0"/>
                <a:t>43%</a:t>
              </a:r>
              <a:r>
                <a:rPr lang="en-AU" sz="2000" i="1" dirty="0"/>
                <a:t> Better Working Relationships</a:t>
              </a:r>
            </a:p>
            <a:p>
              <a:pPr marL="342900" indent="-342900" algn="l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2400" b="1" i="1" dirty="0"/>
                <a:t>47%</a:t>
              </a:r>
              <a:r>
                <a:rPr lang="en-AU" sz="2000" i="1" dirty="0"/>
                <a:t> Greater Readiness for Promotion</a:t>
              </a:r>
            </a:p>
            <a:p>
              <a:pPr marL="342900" indent="-342900" algn="l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2400" b="1" i="1" dirty="0"/>
                <a:t>34%</a:t>
              </a:r>
              <a:r>
                <a:rPr lang="en-AU" sz="2000" i="1" dirty="0"/>
                <a:t> More Effective at their Role</a:t>
              </a:r>
            </a:p>
            <a:p>
              <a:endParaRPr lang="en-AU" sz="1600" i="1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Measurement Model:</a:t>
            </a:r>
            <a:br>
              <a:rPr lang="en-AU" dirty="0"/>
            </a:br>
            <a:r>
              <a:rPr lang="en-AU" i="1" dirty="0"/>
              <a:t>The Circumplex</a:t>
            </a:r>
          </a:p>
        </p:txBody>
      </p:sp>
    </p:spTree>
    <p:extLst>
      <p:ext uri="{BB962C8B-B14F-4D97-AF65-F5344CB8AC3E}">
        <p14:creationId xmlns:p14="http://schemas.microsoft.com/office/powerpoint/2010/main" val="220742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399" y="1505590"/>
            <a:ext cx="4331400" cy="446102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4000" dirty="0"/>
              <a:t>Our Model: The Circumplex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4390" y="1278204"/>
            <a:ext cx="7313010" cy="491580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AU" sz="1800" dirty="0"/>
              <a:t>Developed 40 years ago, the Human Synergistics Circumplex provides a way to see, measure and change the thinking and behavioural styles that drive the performance of not only individuals but also groups and organisations.</a:t>
            </a:r>
          </a:p>
          <a:p>
            <a:pPr defTabSz="914354">
              <a:lnSpc>
                <a:spcPct val="130000"/>
              </a:lnSpc>
              <a:spcBef>
                <a:spcPts val="0"/>
              </a:spcBef>
              <a:buClr>
                <a:srgbClr val="1F497D">
                  <a:lumMod val="60000"/>
                  <a:lumOff val="40000"/>
                </a:srgbClr>
              </a:buClr>
            </a:pPr>
            <a:endParaRPr lang="en-US" sz="1800" dirty="0"/>
          </a:p>
          <a:p>
            <a:pPr defTabSz="914354">
              <a:lnSpc>
                <a:spcPct val="130000"/>
              </a:lnSpc>
              <a:spcBef>
                <a:spcPts val="0"/>
              </a:spcBef>
              <a:buClr>
                <a:srgbClr val="1F497D">
                  <a:lumMod val="60000"/>
                  <a:lumOff val="40000"/>
                </a:srgbClr>
              </a:buClr>
            </a:pPr>
            <a:r>
              <a:rPr lang="en-US" sz="1800" dirty="0"/>
              <a:t>3 general clusters break down the factors underlying effectiveness into 12 specific styles. They are arranged in a circular manner based on their relationship to needs (satisfaction vs. security), orientation (task vs. people) and themselves.</a:t>
            </a:r>
          </a:p>
          <a:p>
            <a:pPr defTabSz="914354">
              <a:lnSpc>
                <a:spcPct val="130000"/>
              </a:lnSpc>
              <a:spcBef>
                <a:spcPts val="0"/>
              </a:spcBef>
              <a:buClr>
                <a:srgbClr val="1F497D">
                  <a:lumMod val="60000"/>
                  <a:lumOff val="40000"/>
                </a:srgbClr>
              </a:buClr>
            </a:pPr>
            <a:endParaRPr lang="en-US" sz="1800" dirty="0"/>
          </a:p>
          <a:p>
            <a:pPr defTabSz="914354">
              <a:lnSpc>
                <a:spcPct val="130000"/>
              </a:lnSpc>
              <a:spcBef>
                <a:spcPts val="0"/>
              </a:spcBef>
              <a:buClr>
                <a:srgbClr val="1F497D">
                  <a:lumMod val="60000"/>
                  <a:lumOff val="40000"/>
                </a:srgbClr>
              </a:buClr>
            </a:pPr>
            <a:r>
              <a:rPr lang="en-US" sz="1800" dirty="0"/>
              <a:t>Research shows that </a:t>
            </a:r>
            <a:r>
              <a:rPr lang="en-US" sz="1800" dirty="0" err="1"/>
              <a:t>organisational</a:t>
            </a:r>
            <a:r>
              <a:rPr lang="en-US" sz="1800" dirty="0"/>
              <a:t> (motivation, satisfaction), group (collaboration) &amp; individual (task/interpersonal effectiveness) outcomes are increased when the primary cluster is constructive.</a:t>
            </a: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Satisfaction Vs. Security Needs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634" y="1106425"/>
            <a:ext cx="5060420" cy="5211867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420850" y="2646216"/>
            <a:ext cx="1961987" cy="60497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lIns="90000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lang="en-AU" sz="5400" kern="1200" dirty="0">
                <a:solidFill>
                  <a:prstClr val="white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pPr algn="ctr"/>
            <a:r>
              <a:rPr lang="en-AU" sz="2400" dirty="0"/>
              <a:t>Satisfaction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420850" y="3766440"/>
            <a:ext cx="1961987" cy="60497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lIns="90000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lang="en-AU" sz="5400" kern="1200" dirty="0">
                <a:solidFill>
                  <a:prstClr val="white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pPr algn="ctr"/>
            <a:r>
              <a:rPr lang="en-AU" sz="2400" dirty="0"/>
              <a:t>Security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2094" y="1845997"/>
            <a:ext cx="2329539" cy="830997"/>
          </a:xfrm>
        </p:spPr>
        <p:txBody>
          <a:bodyPr anchor="ctr">
            <a:spAutoFit/>
          </a:bodyPr>
          <a:lstStyle/>
          <a:p>
            <a:pPr algn="ctr"/>
            <a:r>
              <a:rPr lang="en-AU" sz="2400" dirty="0"/>
              <a:t>Higher-order Needs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7932053" y="4340636"/>
            <a:ext cx="2329539" cy="83099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dirty="0"/>
              <a:t>Lower-order Needs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2755953" y="3438066"/>
            <a:ext cx="5300794" cy="113790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uild="p"/>
      <p:bldP spid="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Task Vs. People Orientation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634" y="1106425"/>
            <a:ext cx="5060420" cy="5211867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830813" y="3159470"/>
            <a:ext cx="1400910" cy="60497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lIns="90000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lang="en-AU" sz="5400" kern="1200" dirty="0">
                <a:solidFill>
                  <a:prstClr val="white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pPr algn="ctr"/>
            <a:r>
              <a:rPr lang="en-AU" sz="2400" dirty="0"/>
              <a:t>Task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580977" y="3159470"/>
            <a:ext cx="1400910" cy="60497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lIns="90000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lang="en-AU" sz="5400" kern="1200" dirty="0">
                <a:solidFill>
                  <a:prstClr val="white"/>
                </a:solidFill>
                <a:latin typeface="always * forever"/>
                <a:ea typeface="+mj-ea"/>
                <a:cs typeface="always * forever"/>
              </a:defRPr>
            </a:lvl1pPr>
          </a:lstStyle>
          <a:p>
            <a:pPr algn="ctr"/>
            <a:r>
              <a:rPr lang="en-AU" sz="2400" dirty="0"/>
              <a:t>People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1107" y="3075179"/>
            <a:ext cx="2329539" cy="830997"/>
          </a:xfrm>
        </p:spPr>
        <p:txBody>
          <a:bodyPr anchor="ctr">
            <a:spAutoFit/>
          </a:bodyPr>
          <a:lstStyle/>
          <a:p>
            <a:pPr algn="ctr"/>
            <a:r>
              <a:rPr lang="en-AU" sz="2400" dirty="0"/>
              <a:t>Higher-order Needs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7932054" y="3075179"/>
            <a:ext cx="2329539" cy="83099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dirty="0"/>
              <a:t>Lower-order Needs</a:t>
            </a:r>
          </a:p>
        </p:txBody>
      </p:sp>
      <p:sp>
        <p:nvSpPr>
          <p:cNvPr id="2" name="Left-Right Arrow 1"/>
          <p:cNvSpPr/>
          <p:nvPr/>
        </p:nvSpPr>
        <p:spPr>
          <a:xfrm rot="5400000">
            <a:off x="2940350" y="3447639"/>
            <a:ext cx="4932000" cy="113790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088D-7AA6-B04C-B14E-E07EC0BDA3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uild="p"/>
      <p:bldP spid="8" grpId="0"/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4E56D5843EE44A46DA96FC4109395" ma:contentTypeVersion="12" ma:contentTypeDescription="Create a new document." ma:contentTypeScope="" ma:versionID="a630ef9acca4c3bf997607ec439615c1">
  <xsd:schema xmlns:xsd="http://www.w3.org/2001/XMLSchema" xmlns:xs="http://www.w3.org/2001/XMLSchema" xmlns:p="http://schemas.microsoft.com/office/2006/metadata/properties" xmlns:ns2="3bca1dab-f159-433e-b62f-45f6c28b2b80" xmlns:ns3="264e6671-7208-4aef-9693-7375582f9219" targetNamespace="http://schemas.microsoft.com/office/2006/metadata/properties" ma:root="true" ma:fieldsID="7ba02e95242e34acaaa2da8ce0011f07" ns2:_="" ns3:_="">
    <xsd:import namespace="3bca1dab-f159-433e-b62f-45f6c28b2b80"/>
    <xsd:import namespace="264e6671-7208-4aef-9693-7375582f921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a1dab-f159-433e-b62f-45f6c28b2b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e6671-7208-4aef-9693-7375582f9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D6028A-6BC0-4010-AEE3-8738BD756BBE}"/>
</file>

<file path=customXml/itemProps2.xml><?xml version="1.0" encoding="utf-8"?>
<ds:datastoreItem xmlns:ds="http://schemas.openxmlformats.org/officeDocument/2006/customXml" ds:itemID="{00A2C016-1ED5-41A1-8851-925BBEC6DCD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264e6671-7208-4aef-9693-7375582f921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3bca1dab-f159-433e-b62f-45f6c28b2b8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1C08C0-2150-411D-96C2-E15203779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5967</TotalTime>
  <Words>873</Words>
  <Application>Microsoft Office PowerPoint</Application>
  <PresentationFormat>Widescreen</PresentationFormat>
  <Paragraphs>236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always * forever</vt:lpstr>
      <vt:lpstr>Arial</vt:lpstr>
      <vt:lpstr>Calibri</vt:lpstr>
      <vt:lpstr>Helvetica Neue</vt:lpstr>
      <vt:lpstr>HelveticaNeueLT Pro 75 Bd</vt:lpstr>
      <vt:lpstr>Times New Roman</vt:lpstr>
      <vt:lpstr>1_Office Theme</vt:lpstr>
      <vt:lpstr>The Life Styles Inventory™ (LSI)</vt:lpstr>
      <vt:lpstr>PowerPoint Presentation</vt:lpstr>
      <vt:lpstr>PowerPoint Presentation</vt:lpstr>
      <vt:lpstr>PowerPoint Presentation</vt:lpstr>
      <vt:lpstr>PowerPoint Presentation</vt:lpstr>
      <vt:lpstr>Our Measurement Model: The Circumplex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Giving Feedback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McLeod</dc:creator>
  <cp:lastModifiedBy>James McLeod</cp:lastModifiedBy>
  <cp:revision>171</cp:revision>
  <cp:lastPrinted>2017-05-31T12:38:57Z</cp:lastPrinted>
  <dcterms:created xsi:type="dcterms:W3CDTF">2015-06-22T05:29:14Z</dcterms:created>
  <dcterms:modified xsi:type="dcterms:W3CDTF">2020-03-18T04:40:54Z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0x0101004F34E56D5843EE44A46DA96FC4109395</vt:lpwstr>
  </property>
</Properties>
</file>